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9" r:id="rId3"/>
    <p:sldId id="277" r:id="rId4"/>
    <p:sldId id="272" r:id="rId5"/>
    <p:sldId id="273" r:id="rId6"/>
    <p:sldId id="274" r:id="rId7"/>
    <p:sldId id="257" r:id="rId8"/>
    <p:sldId id="268" r:id="rId9"/>
    <p:sldId id="275" r:id="rId10"/>
    <p:sldId id="276" r:id="rId11"/>
    <p:sldId id="266" r:id="rId1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3069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6" d="100"/>
          <a:sy n="116" d="100"/>
        </p:scale>
        <p:origin x="336"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A6C3871-602C-4518-AF5C-187634352D7D}" type="doc">
      <dgm:prSet loTypeId="urn:microsoft.com/office/officeart/2005/8/layout/bProcess3" loCatId="process" qsTypeId="urn:microsoft.com/office/officeart/2005/8/quickstyle/simple1" qsCatId="simple" csTypeId="urn:microsoft.com/office/officeart/2005/8/colors/accent1_2" csCatId="accent1" phldr="1"/>
      <dgm:spPr/>
      <dgm:t>
        <a:bodyPr/>
        <a:lstStyle/>
        <a:p>
          <a:endParaRPr lang="en-CA"/>
        </a:p>
      </dgm:t>
    </dgm:pt>
    <dgm:pt modelId="{14EACA9D-B843-46C0-B446-901BED71BEFF}">
      <dgm:prSet phldrT="[Text]" custT="1"/>
      <dgm:spPr/>
      <dgm:t>
        <a:bodyPr/>
        <a:lstStyle/>
        <a:p>
          <a:r>
            <a:rPr lang="en-CA" sz="1200" dirty="0" smtClean="0"/>
            <a:t>Municipality or other expropriating authority decides it requires private land. Discussions  between the parties do not result in a negotiated purchase and </a:t>
          </a:r>
          <a:r>
            <a:rPr lang="en-CA" sz="1400" b="1" dirty="0" smtClean="0">
              <a:solidFill>
                <a:srgbClr val="030697"/>
              </a:solidFill>
            </a:rPr>
            <a:t>expropriation is deemed necessary. </a:t>
          </a:r>
          <a:endParaRPr lang="en-CA" sz="1400" b="1" dirty="0">
            <a:solidFill>
              <a:srgbClr val="030697"/>
            </a:solidFill>
          </a:endParaRPr>
        </a:p>
      </dgm:t>
    </dgm:pt>
    <dgm:pt modelId="{7CECCB6D-1E63-4E2F-8AAC-D88F00679DDF}" type="parTrans" cxnId="{99C1CB0A-E939-498C-8AD8-B278D1A5028C}">
      <dgm:prSet/>
      <dgm:spPr/>
      <dgm:t>
        <a:bodyPr/>
        <a:lstStyle/>
        <a:p>
          <a:endParaRPr lang="en-CA"/>
        </a:p>
      </dgm:t>
    </dgm:pt>
    <dgm:pt modelId="{C5CA589F-88AF-488C-B0AE-B6A3DEFA5AA0}" type="sibTrans" cxnId="{99C1CB0A-E939-498C-8AD8-B278D1A5028C}">
      <dgm:prSet/>
      <dgm:spPr/>
      <dgm:t>
        <a:bodyPr/>
        <a:lstStyle/>
        <a:p>
          <a:endParaRPr lang="en-CA" dirty="0"/>
        </a:p>
      </dgm:t>
    </dgm:pt>
    <dgm:pt modelId="{48A3AA64-D97E-4407-A1D5-48A4FE5E1FB6}">
      <dgm:prSet phldrT="[Text]" custT="1"/>
      <dgm:spPr/>
      <dgm:t>
        <a:bodyPr/>
        <a:lstStyle/>
        <a:p>
          <a:r>
            <a:rPr lang="en-CA" sz="1400" b="1" dirty="0" smtClean="0">
              <a:solidFill>
                <a:srgbClr val="030697"/>
              </a:solidFill>
            </a:rPr>
            <a:t>Notice of Application for Approval to Expropriate Land </a:t>
          </a:r>
          <a:r>
            <a:rPr lang="en-CA" sz="1200" dirty="0" smtClean="0"/>
            <a:t>served upon each registered owner of the lands to be expropriated.</a:t>
          </a:r>
          <a:endParaRPr lang="en-CA" sz="1200" dirty="0"/>
        </a:p>
      </dgm:t>
    </dgm:pt>
    <dgm:pt modelId="{F4A9C775-6E5A-4B26-BE0B-9A5925C93E65}" type="parTrans" cxnId="{1F498887-AC2C-4508-88A1-F2914B15ABB2}">
      <dgm:prSet/>
      <dgm:spPr/>
      <dgm:t>
        <a:bodyPr/>
        <a:lstStyle/>
        <a:p>
          <a:endParaRPr lang="en-CA"/>
        </a:p>
      </dgm:t>
    </dgm:pt>
    <dgm:pt modelId="{D65A5978-33E2-4142-8DF1-AFDF0480151A}" type="sibTrans" cxnId="{1F498887-AC2C-4508-88A1-F2914B15ABB2}">
      <dgm:prSet/>
      <dgm:spPr/>
      <dgm:t>
        <a:bodyPr/>
        <a:lstStyle/>
        <a:p>
          <a:endParaRPr lang="en-CA" dirty="0"/>
        </a:p>
      </dgm:t>
    </dgm:pt>
    <dgm:pt modelId="{D58BA286-9C03-4ED7-A635-CB0C6F8BDA9D}">
      <dgm:prSet phldrT="[Text]" custT="1"/>
      <dgm:spPr/>
      <dgm:t>
        <a:bodyPr/>
        <a:lstStyle/>
        <a:p>
          <a:r>
            <a:rPr lang="en-CA" sz="1200" dirty="0" smtClean="0"/>
            <a:t>A registered owner who receives a Notice of Application for Approval to Expropriate Land may request a </a:t>
          </a:r>
          <a:r>
            <a:rPr lang="en-CA" sz="1400" b="1" i="0" dirty="0" smtClean="0">
              <a:solidFill>
                <a:srgbClr val="030697"/>
              </a:solidFill>
            </a:rPr>
            <a:t>Hearing of Necessity </a:t>
          </a:r>
          <a:r>
            <a:rPr lang="en-CA" sz="1200" b="1" i="0" dirty="0" smtClean="0"/>
            <a:t>within 30 days of receiving the Notice</a:t>
          </a:r>
          <a:r>
            <a:rPr lang="en-CA" sz="1200" b="1" i="1" dirty="0" smtClean="0"/>
            <a:t>. </a:t>
          </a:r>
          <a:r>
            <a:rPr lang="en-CA" sz="1200" b="0" i="0" dirty="0" smtClean="0"/>
            <a:t>Inquiry Officer provides non-binding  recommendations.</a:t>
          </a:r>
          <a:endParaRPr lang="en-CA" sz="1200" b="0" i="0" dirty="0"/>
        </a:p>
      </dgm:t>
    </dgm:pt>
    <dgm:pt modelId="{AAB8A633-F1F4-48F7-ABAC-F1BA0E9C4235}" type="parTrans" cxnId="{2BF897F3-82D8-47D5-B963-21E8A5FCAE97}">
      <dgm:prSet/>
      <dgm:spPr/>
      <dgm:t>
        <a:bodyPr/>
        <a:lstStyle/>
        <a:p>
          <a:endParaRPr lang="en-CA"/>
        </a:p>
      </dgm:t>
    </dgm:pt>
    <dgm:pt modelId="{3DC3BBDF-916D-45A7-ACB3-C8AEA10DEB0E}" type="sibTrans" cxnId="{2BF897F3-82D8-47D5-B963-21E8A5FCAE97}">
      <dgm:prSet/>
      <dgm:spPr/>
      <dgm:t>
        <a:bodyPr/>
        <a:lstStyle/>
        <a:p>
          <a:endParaRPr lang="en-CA" dirty="0"/>
        </a:p>
      </dgm:t>
    </dgm:pt>
    <dgm:pt modelId="{1C332518-48C6-4A36-9EBB-B38CA4239FE2}">
      <dgm:prSet phldrT="[Text]" custT="1"/>
      <dgm:spPr/>
      <dgm:t>
        <a:bodyPr/>
        <a:lstStyle/>
        <a:p>
          <a:r>
            <a:rPr lang="en-CA" sz="1200" dirty="0" smtClean="0"/>
            <a:t>After considering the reasons from the Hearing of Necessity (if held), the approving authority prepares a </a:t>
          </a:r>
          <a:r>
            <a:rPr lang="en-CA" sz="1400" b="1" dirty="0" smtClean="0">
              <a:solidFill>
                <a:srgbClr val="030697"/>
              </a:solidFill>
            </a:rPr>
            <a:t>Certificate of Approval of Expropriation. </a:t>
          </a:r>
          <a:endParaRPr lang="en-CA" sz="1400" dirty="0">
            <a:solidFill>
              <a:srgbClr val="030697"/>
            </a:solidFill>
          </a:endParaRPr>
        </a:p>
      </dgm:t>
    </dgm:pt>
    <dgm:pt modelId="{FF00219C-B15A-4495-A266-1EF7B190A030}" type="parTrans" cxnId="{A9EE8BF9-3153-47E4-977F-925FFD2394CD}">
      <dgm:prSet/>
      <dgm:spPr/>
      <dgm:t>
        <a:bodyPr/>
        <a:lstStyle/>
        <a:p>
          <a:endParaRPr lang="en-CA"/>
        </a:p>
      </dgm:t>
    </dgm:pt>
    <dgm:pt modelId="{E8F34A4B-B663-4FBA-9A94-966F3A1EB6CD}" type="sibTrans" cxnId="{A9EE8BF9-3153-47E4-977F-925FFD2394CD}">
      <dgm:prSet/>
      <dgm:spPr/>
      <dgm:t>
        <a:bodyPr/>
        <a:lstStyle/>
        <a:p>
          <a:endParaRPr lang="en-CA" b="1" dirty="0"/>
        </a:p>
      </dgm:t>
    </dgm:pt>
    <dgm:pt modelId="{F2BD700B-1399-467C-A848-4843A09AE8F4}">
      <dgm:prSet phldrT="[Text]" custT="1"/>
      <dgm:spPr/>
      <dgm:t>
        <a:bodyPr/>
        <a:lstStyle/>
        <a:p>
          <a:r>
            <a:rPr lang="en-CA" sz="1200" dirty="0" smtClean="0"/>
            <a:t>The expropriating authority files a </a:t>
          </a:r>
          <a:r>
            <a:rPr lang="en-CA" sz="1400" b="1" dirty="0" smtClean="0">
              <a:solidFill>
                <a:srgbClr val="030697"/>
              </a:solidFill>
            </a:rPr>
            <a:t>Plan of Expropriation</a:t>
          </a:r>
          <a:r>
            <a:rPr lang="en-CA" sz="1200" b="1" dirty="0" smtClean="0">
              <a:solidFill>
                <a:schemeClr val="accent5">
                  <a:lumMod val="75000"/>
                </a:schemeClr>
              </a:solidFill>
            </a:rPr>
            <a:t> </a:t>
          </a:r>
          <a:r>
            <a:rPr lang="en-CA" sz="1200" b="0" dirty="0" smtClean="0"/>
            <a:t>on title to the expropriated land within three months of the approval of the Certificate of Approval  </a:t>
          </a:r>
          <a:r>
            <a:rPr lang="en-CA" sz="1200" b="0" smtClean="0"/>
            <a:t>of Expropriation, </a:t>
          </a:r>
          <a:r>
            <a:rPr lang="en-CA" sz="1200" b="0" dirty="0" smtClean="0"/>
            <a:t>transferring ownership of the land to the expropriating authority. </a:t>
          </a:r>
          <a:endParaRPr lang="en-CA" sz="1200" dirty="0"/>
        </a:p>
      </dgm:t>
    </dgm:pt>
    <dgm:pt modelId="{C05B458A-3237-4FDC-A8D4-3B4F72ACC279}" type="parTrans" cxnId="{7CF068AA-DC01-483B-AC46-9C90D50AF53F}">
      <dgm:prSet/>
      <dgm:spPr/>
      <dgm:t>
        <a:bodyPr/>
        <a:lstStyle/>
        <a:p>
          <a:endParaRPr lang="en-CA"/>
        </a:p>
      </dgm:t>
    </dgm:pt>
    <dgm:pt modelId="{C1CBB7A6-334A-443C-A354-D9B7E2592BD0}" type="sibTrans" cxnId="{7CF068AA-DC01-483B-AC46-9C90D50AF53F}">
      <dgm:prSet/>
      <dgm:spPr/>
      <dgm:t>
        <a:bodyPr/>
        <a:lstStyle/>
        <a:p>
          <a:endParaRPr lang="en-CA" dirty="0"/>
        </a:p>
      </dgm:t>
    </dgm:pt>
    <dgm:pt modelId="{1517E2DB-39AF-4245-A029-BE0FC3097D1B}">
      <dgm:prSet custT="1"/>
      <dgm:spPr/>
      <dgm:t>
        <a:bodyPr/>
        <a:lstStyle/>
        <a:p>
          <a:r>
            <a:rPr lang="en-CA" sz="1200" dirty="0" smtClean="0"/>
            <a:t>The expropriating authority must serve a registered owner with a  </a:t>
          </a:r>
          <a:r>
            <a:rPr lang="en-CA" sz="1400" b="1" dirty="0" smtClean="0">
              <a:solidFill>
                <a:srgbClr val="030697"/>
              </a:solidFill>
            </a:rPr>
            <a:t>Notice of Expropriation</a:t>
          </a:r>
          <a:r>
            <a:rPr lang="en-CA" sz="1200" b="1" dirty="0" smtClean="0"/>
            <a:t>, </a:t>
          </a:r>
          <a:r>
            <a:rPr lang="en-CA" sz="1400" b="1" dirty="0" smtClean="0">
              <a:solidFill>
                <a:srgbClr val="030697"/>
              </a:solidFill>
            </a:rPr>
            <a:t>Notice of Election</a:t>
          </a:r>
          <a:r>
            <a:rPr lang="en-CA" sz="1400" b="1" dirty="0" smtClean="0">
              <a:solidFill>
                <a:schemeClr val="accent5">
                  <a:lumMod val="75000"/>
                </a:schemeClr>
              </a:solidFill>
            </a:rPr>
            <a:t> </a:t>
          </a:r>
          <a:r>
            <a:rPr lang="en-CA" sz="1200" dirty="0" smtClean="0"/>
            <a:t>and </a:t>
          </a:r>
          <a:r>
            <a:rPr lang="en-CA" sz="1400" b="1" dirty="0" smtClean="0">
              <a:solidFill>
                <a:srgbClr val="030697"/>
              </a:solidFill>
            </a:rPr>
            <a:t>Notice of Possession</a:t>
          </a:r>
          <a:r>
            <a:rPr lang="en-CA" sz="1200" b="1" dirty="0" smtClean="0">
              <a:solidFill>
                <a:schemeClr val="bg1"/>
              </a:solidFill>
            </a:rPr>
            <a:t>,</a:t>
          </a:r>
          <a:r>
            <a:rPr lang="en-CA" sz="1400" b="1" dirty="0" smtClean="0">
              <a:solidFill>
                <a:srgbClr val="030697"/>
              </a:solidFill>
            </a:rPr>
            <a:t> </a:t>
          </a:r>
          <a:r>
            <a:rPr lang="en-CA" sz="1200" dirty="0" smtClean="0"/>
            <a:t>within 30 days of registration of the plan. The expropriating authority may take possession at least  three months after serving the Notice of Possession.</a:t>
          </a:r>
          <a:endParaRPr lang="en-CA" sz="1200" dirty="0"/>
        </a:p>
      </dgm:t>
    </dgm:pt>
    <dgm:pt modelId="{F999B731-1428-4940-A9B2-9B1E7C6E42BB}" type="parTrans" cxnId="{FAE00F96-1333-448C-BFEF-220B37CB38B4}">
      <dgm:prSet/>
      <dgm:spPr/>
      <dgm:t>
        <a:bodyPr/>
        <a:lstStyle/>
        <a:p>
          <a:endParaRPr lang="en-CA"/>
        </a:p>
      </dgm:t>
    </dgm:pt>
    <dgm:pt modelId="{B89BB530-A0D1-468D-9892-B36394270D5D}" type="sibTrans" cxnId="{FAE00F96-1333-448C-BFEF-220B37CB38B4}">
      <dgm:prSet/>
      <dgm:spPr/>
      <dgm:t>
        <a:bodyPr/>
        <a:lstStyle/>
        <a:p>
          <a:endParaRPr lang="en-CA" dirty="0"/>
        </a:p>
      </dgm:t>
    </dgm:pt>
    <dgm:pt modelId="{D114FB72-8B3E-4550-8A79-738072A8170F}">
      <dgm:prSet custT="1"/>
      <dgm:spPr/>
      <dgm:t>
        <a:bodyPr/>
        <a:lstStyle/>
        <a:p>
          <a:pPr algn="ctr"/>
          <a:r>
            <a:rPr lang="en-CA" sz="1200" dirty="0" smtClean="0"/>
            <a:t>Within three months after filing the Plan of Expropriation, the expropriating authority must serve an </a:t>
          </a:r>
          <a:r>
            <a:rPr lang="en-CA" sz="1400" b="1" dirty="0" smtClean="0">
              <a:solidFill>
                <a:srgbClr val="030697"/>
              </a:solidFill>
            </a:rPr>
            <a:t>Offer of Compensation</a:t>
          </a:r>
          <a:r>
            <a:rPr lang="en-CA" sz="1400" b="1" dirty="0" smtClean="0">
              <a:solidFill>
                <a:schemeClr val="accent5">
                  <a:lumMod val="75000"/>
                </a:schemeClr>
              </a:solidFill>
            </a:rPr>
            <a:t> </a:t>
          </a:r>
          <a:r>
            <a:rPr lang="en-CA" sz="1200" dirty="0" smtClean="0"/>
            <a:t>on the registered owner, which is based upon an accompanying appraisal report. The owner may accept the offer without prejudice to the right to  claim further compensation under the legislation. </a:t>
          </a:r>
          <a:endParaRPr lang="en-CA" sz="1200" dirty="0"/>
        </a:p>
      </dgm:t>
    </dgm:pt>
    <dgm:pt modelId="{E7B81DD5-E803-4345-B651-2D76CDD6441C}" type="parTrans" cxnId="{A87DFA19-2E68-49FC-BDBD-5152930F65EF}">
      <dgm:prSet/>
      <dgm:spPr/>
      <dgm:t>
        <a:bodyPr/>
        <a:lstStyle/>
        <a:p>
          <a:endParaRPr lang="en-CA"/>
        </a:p>
      </dgm:t>
    </dgm:pt>
    <dgm:pt modelId="{61BF4CA5-717B-455A-A7EA-5E6F97C7977C}" type="sibTrans" cxnId="{A87DFA19-2E68-49FC-BDBD-5152930F65EF}">
      <dgm:prSet/>
      <dgm:spPr/>
      <dgm:t>
        <a:bodyPr/>
        <a:lstStyle/>
        <a:p>
          <a:endParaRPr lang="en-CA"/>
        </a:p>
      </dgm:t>
    </dgm:pt>
    <dgm:pt modelId="{D609CA2A-EED2-414A-A683-2E4CF0F5ECBB}" type="pres">
      <dgm:prSet presAssocID="{6A6C3871-602C-4518-AF5C-187634352D7D}" presName="Name0" presStyleCnt="0">
        <dgm:presLayoutVars>
          <dgm:dir/>
          <dgm:resizeHandles val="exact"/>
        </dgm:presLayoutVars>
      </dgm:prSet>
      <dgm:spPr/>
      <dgm:t>
        <a:bodyPr/>
        <a:lstStyle/>
        <a:p>
          <a:endParaRPr lang="en-CA"/>
        </a:p>
      </dgm:t>
    </dgm:pt>
    <dgm:pt modelId="{C1D19AEE-127F-4C82-B378-726176107C0B}" type="pres">
      <dgm:prSet presAssocID="{14EACA9D-B843-46C0-B446-901BED71BEFF}" presName="node" presStyleLbl="node1" presStyleIdx="0" presStyleCnt="7" custScaleY="125070">
        <dgm:presLayoutVars>
          <dgm:bulletEnabled val="1"/>
        </dgm:presLayoutVars>
      </dgm:prSet>
      <dgm:spPr/>
      <dgm:t>
        <a:bodyPr/>
        <a:lstStyle/>
        <a:p>
          <a:endParaRPr lang="en-CA"/>
        </a:p>
      </dgm:t>
    </dgm:pt>
    <dgm:pt modelId="{A874A684-A043-499F-9B19-5DAA94EEFC90}" type="pres">
      <dgm:prSet presAssocID="{C5CA589F-88AF-488C-B0AE-B6A3DEFA5AA0}" presName="sibTrans" presStyleLbl="sibTrans1D1" presStyleIdx="0" presStyleCnt="6"/>
      <dgm:spPr/>
      <dgm:t>
        <a:bodyPr/>
        <a:lstStyle/>
        <a:p>
          <a:endParaRPr lang="en-CA"/>
        </a:p>
      </dgm:t>
    </dgm:pt>
    <dgm:pt modelId="{55C48EF3-18A8-498E-92B1-EB8CDF1F0E02}" type="pres">
      <dgm:prSet presAssocID="{C5CA589F-88AF-488C-B0AE-B6A3DEFA5AA0}" presName="connectorText" presStyleLbl="sibTrans1D1" presStyleIdx="0" presStyleCnt="6"/>
      <dgm:spPr/>
      <dgm:t>
        <a:bodyPr/>
        <a:lstStyle/>
        <a:p>
          <a:endParaRPr lang="en-CA"/>
        </a:p>
      </dgm:t>
    </dgm:pt>
    <dgm:pt modelId="{BC8327F2-4DAB-4D96-B245-855CEB747351}" type="pres">
      <dgm:prSet presAssocID="{48A3AA64-D97E-4407-A1D5-48A4FE5E1FB6}" presName="node" presStyleLbl="node1" presStyleIdx="1" presStyleCnt="7" custScaleY="123577" custLinFactNeighborX="1202" custLinFactNeighborY="256">
        <dgm:presLayoutVars>
          <dgm:bulletEnabled val="1"/>
        </dgm:presLayoutVars>
      </dgm:prSet>
      <dgm:spPr/>
      <dgm:t>
        <a:bodyPr/>
        <a:lstStyle/>
        <a:p>
          <a:endParaRPr lang="en-CA"/>
        </a:p>
      </dgm:t>
    </dgm:pt>
    <dgm:pt modelId="{49C5AD45-382B-49F4-AB6C-401FBADBD60F}" type="pres">
      <dgm:prSet presAssocID="{D65A5978-33E2-4142-8DF1-AFDF0480151A}" presName="sibTrans" presStyleLbl="sibTrans1D1" presStyleIdx="1" presStyleCnt="6"/>
      <dgm:spPr/>
      <dgm:t>
        <a:bodyPr/>
        <a:lstStyle/>
        <a:p>
          <a:endParaRPr lang="en-CA"/>
        </a:p>
      </dgm:t>
    </dgm:pt>
    <dgm:pt modelId="{21DC1E5A-0E84-4A3A-8450-56FB1D70BBE4}" type="pres">
      <dgm:prSet presAssocID="{D65A5978-33E2-4142-8DF1-AFDF0480151A}" presName="connectorText" presStyleLbl="sibTrans1D1" presStyleIdx="1" presStyleCnt="6"/>
      <dgm:spPr/>
      <dgm:t>
        <a:bodyPr/>
        <a:lstStyle/>
        <a:p>
          <a:endParaRPr lang="en-CA"/>
        </a:p>
      </dgm:t>
    </dgm:pt>
    <dgm:pt modelId="{9B8C2214-6E9A-443A-8C16-C8D47AF5D5D5}" type="pres">
      <dgm:prSet presAssocID="{D58BA286-9C03-4ED7-A635-CB0C6F8BDA9D}" presName="node" presStyleLbl="node1" presStyleIdx="2" presStyleCnt="7" custScaleY="121060">
        <dgm:presLayoutVars>
          <dgm:bulletEnabled val="1"/>
        </dgm:presLayoutVars>
      </dgm:prSet>
      <dgm:spPr/>
      <dgm:t>
        <a:bodyPr/>
        <a:lstStyle/>
        <a:p>
          <a:endParaRPr lang="en-CA"/>
        </a:p>
      </dgm:t>
    </dgm:pt>
    <dgm:pt modelId="{D450373E-DD0C-4CE3-A5F7-4F6B0EE2EAC4}" type="pres">
      <dgm:prSet presAssocID="{3DC3BBDF-916D-45A7-ACB3-C8AEA10DEB0E}" presName="sibTrans" presStyleLbl="sibTrans1D1" presStyleIdx="2" presStyleCnt="6"/>
      <dgm:spPr/>
      <dgm:t>
        <a:bodyPr/>
        <a:lstStyle/>
        <a:p>
          <a:endParaRPr lang="en-CA"/>
        </a:p>
      </dgm:t>
    </dgm:pt>
    <dgm:pt modelId="{0339FAA5-D453-4EE6-A612-E81BE44E0DEC}" type="pres">
      <dgm:prSet presAssocID="{3DC3BBDF-916D-45A7-ACB3-C8AEA10DEB0E}" presName="connectorText" presStyleLbl="sibTrans1D1" presStyleIdx="2" presStyleCnt="6"/>
      <dgm:spPr/>
      <dgm:t>
        <a:bodyPr/>
        <a:lstStyle/>
        <a:p>
          <a:endParaRPr lang="en-CA"/>
        </a:p>
      </dgm:t>
    </dgm:pt>
    <dgm:pt modelId="{8F718170-0D4B-40F5-9FB9-84EACAEEC26B}" type="pres">
      <dgm:prSet presAssocID="{1C332518-48C6-4A36-9EBB-B38CA4239FE2}" presName="node" presStyleLbl="node1" presStyleIdx="3" presStyleCnt="7" custScaleY="121060">
        <dgm:presLayoutVars>
          <dgm:bulletEnabled val="1"/>
        </dgm:presLayoutVars>
      </dgm:prSet>
      <dgm:spPr/>
      <dgm:t>
        <a:bodyPr/>
        <a:lstStyle/>
        <a:p>
          <a:endParaRPr lang="en-CA"/>
        </a:p>
      </dgm:t>
    </dgm:pt>
    <dgm:pt modelId="{5EE993A3-02B8-4C7F-AD7A-53C7965ABD77}" type="pres">
      <dgm:prSet presAssocID="{E8F34A4B-B663-4FBA-9A94-966F3A1EB6CD}" presName="sibTrans" presStyleLbl="sibTrans1D1" presStyleIdx="3" presStyleCnt="6"/>
      <dgm:spPr/>
      <dgm:t>
        <a:bodyPr/>
        <a:lstStyle/>
        <a:p>
          <a:endParaRPr lang="en-CA"/>
        </a:p>
      </dgm:t>
    </dgm:pt>
    <dgm:pt modelId="{4125B7F9-5B8F-442D-BD44-008927B630CB}" type="pres">
      <dgm:prSet presAssocID="{E8F34A4B-B663-4FBA-9A94-966F3A1EB6CD}" presName="connectorText" presStyleLbl="sibTrans1D1" presStyleIdx="3" presStyleCnt="6"/>
      <dgm:spPr/>
      <dgm:t>
        <a:bodyPr/>
        <a:lstStyle/>
        <a:p>
          <a:endParaRPr lang="en-CA"/>
        </a:p>
      </dgm:t>
    </dgm:pt>
    <dgm:pt modelId="{B06BCC20-6FCD-4DC8-B515-A9A9D49F9617}" type="pres">
      <dgm:prSet presAssocID="{F2BD700B-1399-467C-A848-4843A09AE8F4}" presName="node" presStyleLbl="node1" presStyleIdx="4" presStyleCnt="7" custScaleX="124059" custScaleY="132454">
        <dgm:presLayoutVars>
          <dgm:bulletEnabled val="1"/>
        </dgm:presLayoutVars>
      </dgm:prSet>
      <dgm:spPr/>
      <dgm:t>
        <a:bodyPr/>
        <a:lstStyle/>
        <a:p>
          <a:endParaRPr lang="en-CA"/>
        </a:p>
      </dgm:t>
    </dgm:pt>
    <dgm:pt modelId="{846ACE59-B71F-48CF-90B5-F780C2D19FEB}" type="pres">
      <dgm:prSet presAssocID="{C1CBB7A6-334A-443C-A354-D9B7E2592BD0}" presName="sibTrans" presStyleLbl="sibTrans1D1" presStyleIdx="4" presStyleCnt="6"/>
      <dgm:spPr/>
      <dgm:t>
        <a:bodyPr/>
        <a:lstStyle/>
        <a:p>
          <a:endParaRPr lang="en-CA"/>
        </a:p>
      </dgm:t>
    </dgm:pt>
    <dgm:pt modelId="{C63C72CA-82E3-44EC-9531-B2D877271378}" type="pres">
      <dgm:prSet presAssocID="{C1CBB7A6-334A-443C-A354-D9B7E2592BD0}" presName="connectorText" presStyleLbl="sibTrans1D1" presStyleIdx="4" presStyleCnt="6"/>
      <dgm:spPr/>
      <dgm:t>
        <a:bodyPr/>
        <a:lstStyle/>
        <a:p>
          <a:endParaRPr lang="en-CA"/>
        </a:p>
      </dgm:t>
    </dgm:pt>
    <dgm:pt modelId="{F4AC35BE-01D3-4BFE-8387-1CCB9394C8C4}" type="pres">
      <dgm:prSet presAssocID="{1517E2DB-39AF-4245-A029-BE0FC3097D1B}" presName="node" presStyleLbl="node1" presStyleIdx="5" presStyleCnt="7" custScaleX="126464" custScaleY="130449" custLinFactNeighborX="3514">
        <dgm:presLayoutVars>
          <dgm:bulletEnabled val="1"/>
        </dgm:presLayoutVars>
      </dgm:prSet>
      <dgm:spPr/>
      <dgm:t>
        <a:bodyPr/>
        <a:lstStyle/>
        <a:p>
          <a:endParaRPr lang="en-CA"/>
        </a:p>
      </dgm:t>
    </dgm:pt>
    <dgm:pt modelId="{421A597B-AE44-4CBC-A03B-E6B101C87B0A}" type="pres">
      <dgm:prSet presAssocID="{B89BB530-A0D1-468D-9892-B36394270D5D}" presName="sibTrans" presStyleLbl="sibTrans1D1" presStyleIdx="5" presStyleCnt="6"/>
      <dgm:spPr/>
      <dgm:t>
        <a:bodyPr/>
        <a:lstStyle/>
        <a:p>
          <a:endParaRPr lang="en-CA"/>
        </a:p>
      </dgm:t>
    </dgm:pt>
    <dgm:pt modelId="{32DC4AFF-ABAB-4020-BC5D-10C586925298}" type="pres">
      <dgm:prSet presAssocID="{B89BB530-A0D1-468D-9892-B36394270D5D}" presName="connectorText" presStyleLbl="sibTrans1D1" presStyleIdx="5" presStyleCnt="6"/>
      <dgm:spPr/>
      <dgm:t>
        <a:bodyPr/>
        <a:lstStyle/>
        <a:p>
          <a:endParaRPr lang="en-CA"/>
        </a:p>
      </dgm:t>
    </dgm:pt>
    <dgm:pt modelId="{8CD12E56-6D8F-4473-A6F9-3541F9D34ED6}" type="pres">
      <dgm:prSet presAssocID="{D114FB72-8B3E-4550-8A79-738072A8170F}" presName="node" presStyleLbl="node1" presStyleIdx="6" presStyleCnt="7" custScaleX="136289" custScaleY="132454" custLinFactNeighborX="6015">
        <dgm:presLayoutVars>
          <dgm:bulletEnabled val="1"/>
        </dgm:presLayoutVars>
      </dgm:prSet>
      <dgm:spPr/>
      <dgm:t>
        <a:bodyPr/>
        <a:lstStyle/>
        <a:p>
          <a:endParaRPr lang="en-CA"/>
        </a:p>
      </dgm:t>
    </dgm:pt>
  </dgm:ptLst>
  <dgm:cxnLst>
    <dgm:cxn modelId="{2BF897F3-82D8-47D5-B963-21E8A5FCAE97}" srcId="{6A6C3871-602C-4518-AF5C-187634352D7D}" destId="{D58BA286-9C03-4ED7-A635-CB0C6F8BDA9D}" srcOrd="2" destOrd="0" parTransId="{AAB8A633-F1F4-48F7-ABAC-F1BA0E9C4235}" sibTransId="{3DC3BBDF-916D-45A7-ACB3-C8AEA10DEB0E}"/>
    <dgm:cxn modelId="{2EC8C1E3-04AE-4C44-95AE-C21C529B0098}" type="presOf" srcId="{48A3AA64-D97E-4407-A1D5-48A4FE5E1FB6}" destId="{BC8327F2-4DAB-4D96-B245-855CEB747351}" srcOrd="0" destOrd="0" presId="urn:microsoft.com/office/officeart/2005/8/layout/bProcess3"/>
    <dgm:cxn modelId="{0B09301E-2463-4A1E-AE54-7C6563ADCB6F}" type="presOf" srcId="{3DC3BBDF-916D-45A7-ACB3-C8AEA10DEB0E}" destId="{D450373E-DD0C-4CE3-A5F7-4F6B0EE2EAC4}" srcOrd="0" destOrd="0" presId="urn:microsoft.com/office/officeart/2005/8/layout/bProcess3"/>
    <dgm:cxn modelId="{A9EE8BF9-3153-47E4-977F-925FFD2394CD}" srcId="{6A6C3871-602C-4518-AF5C-187634352D7D}" destId="{1C332518-48C6-4A36-9EBB-B38CA4239FE2}" srcOrd="3" destOrd="0" parTransId="{FF00219C-B15A-4495-A266-1EF7B190A030}" sibTransId="{E8F34A4B-B663-4FBA-9A94-966F3A1EB6CD}"/>
    <dgm:cxn modelId="{90C6689A-106D-4838-A3FF-BCB873EE3C50}" type="presOf" srcId="{D58BA286-9C03-4ED7-A635-CB0C6F8BDA9D}" destId="{9B8C2214-6E9A-443A-8C16-C8D47AF5D5D5}" srcOrd="0" destOrd="0" presId="urn:microsoft.com/office/officeart/2005/8/layout/bProcess3"/>
    <dgm:cxn modelId="{54EF8151-E3E9-49C5-B8E5-29B4BE0D4B82}" type="presOf" srcId="{D65A5978-33E2-4142-8DF1-AFDF0480151A}" destId="{49C5AD45-382B-49F4-AB6C-401FBADBD60F}" srcOrd="0" destOrd="0" presId="urn:microsoft.com/office/officeart/2005/8/layout/bProcess3"/>
    <dgm:cxn modelId="{57615E95-7E5E-4748-A3C0-2BA62E83C8FD}" type="presOf" srcId="{C5CA589F-88AF-488C-B0AE-B6A3DEFA5AA0}" destId="{55C48EF3-18A8-498E-92B1-EB8CDF1F0E02}" srcOrd="1" destOrd="0" presId="urn:microsoft.com/office/officeart/2005/8/layout/bProcess3"/>
    <dgm:cxn modelId="{A0948F4E-D52D-40F3-9E7D-579989CD307D}" type="presOf" srcId="{3DC3BBDF-916D-45A7-ACB3-C8AEA10DEB0E}" destId="{0339FAA5-D453-4EE6-A612-E81BE44E0DEC}" srcOrd="1" destOrd="0" presId="urn:microsoft.com/office/officeart/2005/8/layout/bProcess3"/>
    <dgm:cxn modelId="{B237817A-A9E7-4D02-9931-C3DFFC063990}" type="presOf" srcId="{D65A5978-33E2-4142-8DF1-AFDF0480151A}" destId="{21DC1E5A-0E84-4A3A-8450-56FB1D70BBE4}" srcOrd="1" destOrd="0" presId="urn:microsoft.com/office/officeart/2005/8/layout/bProcess3"/>
    <dgm:cxn modelId="{FAEC7DAC-AE3D-46CC-B3CF-19C10642F940}" type="presOf" srcId="{B89BB530-A0D1-468D-9892-B36394270D5D}" destId="{32DC4AFF-ABAB-4020-BC5D-10C586925298}" srcOrd="1" destOrd="0" presId="urn:microsoft.com/office/officeart/2005/8/layout/bProcess3"/>
    <dgm:cxn modelId="{6782FE76-7268-4858-B45B-B8886F4CE6CE}" type="presOf" srcId="{1C332518-48C6-4A36-9EBB-B38CA4239FE2}" destId="{8F718170-0D4B-40F5-9FB9-84EACAEEC26B}" srcOrd="0" destOrd="0" presId="urn:microsoft.com/office/officeart/2005/8/layout/bProcess3"/>
    <dgm:cxn modelId="{3C3D979C-32D6-42D6-9E6A-57EA77396CD2}" type="presOf" srcId="{14EACA9D-B843-46C0-B446-901BED71BEFF}" destId="{C1D19AEE-127F-4C82-B378-726176107C0B}" srcOrd="0" destOrd="0" presId="urn:microsoft.com/office/officeart/2005/8/layout/bProcess3"/>
    <dgm:cxn modelId="{7593EAFA-19B5-44B5-99D4-234C7D5C3EBF}" type="presOf" srcId="{B89BB530-A0D1-468D-9892-B36394270D5D}" destId="{421A597B-AE44-4CBC-A03B-E6B101C87B0A}" srcOrd="0" destOrd="0" presId="urn:microsoft.com/office/officeart/2005/8/layout/bProcess3"/>
    <dgm:cxn modelId="{695AA32F-7BCA-41E8-A56D-1B7651D357CD}" type="presOf" srcId="{6A6C3871-602C-4518-AF5C-187634352D7D}" destId="{D609CA2A-EED2-414A-A683-2E4CF0F5ECBB}" srcOrd="0" destOrd="0" presId="urn:microsoft.com/office/officeart/2005/8/layout/bProcess3"/>
    <dgm:cxn modelId="{1F498887-AC2C-4508-88A1-F2914B15ABB2}" srcId="{6A6C3871-602C-4518-AF5C-187634352D7D}" destId="{48A3AA64-D97E-4407-A1D5-48A4FE5E1FB6}" srcOrd="1" destOrd="0" parTransId="{F4A9C775-6E5A-4B26-BE0B-9A5925C93E65}" sibTransId="{D65A5978-33E2-4142-8DF1-AFDF0480151A}"/>
    <dgm:cxn modelId="{2340C0AF-0FDB-4694-BE8F-F389D0A78D93}" type="presOf" srcId="{E8F34A4B-B663-4FBA-9A94-966F3A1EB6CD}" destId="{5EE993A3-02B8-4C7F-AD7A-53C7965ABD77}" srcOrd="0" destOrd="0" presId="urn:microsoft.com/office/officeart/2005/8/layout/bProcess3"/>
    <dgm:cxn modelId="{347806F3-2C33-4206-B87F-8E8B07EFE9BC}" type="presOf" srcId="{C5CA589F-88AF-488C-B0AE-B6A3DEFA5AA0}" destId="{A874A684-A043-499F-9B19-5DAA94EEFC90}" srcOrd="0" destOrd="0" presId="urn:microsoft.com/office/officeart/2005/8/layout/bProcess3"/>
    <dgm:cxn modelId="{DA8977D1-B174-4B72-8BDD-A977415AD4CA}" type="presOf" srcId="{F2BD700B-1399-467C-A848-4843A09AE8F4}" destId="{B06BCC20-6FCD-4DC8-B515-A9A9D49F9617}" srcOrd="0" destOrd="0" presId="urn:microsoft.com/office/officeart/2005/8/layout/bProcess3"/>
    <dgm:cxn modelId="{5CDAC2AB-2758-4260-A96E-A323C6CC548F}" type="presOf" srcId="{E8F34A4B-B663-4FBA-9A94-966F3A1EB6CD}" destId="{4125B7F9-5B8F-442D-BD44-008927B630CB}" srcOrd="1" destOrd="0" presId="urn:microsoft.com/office/officeart/2005/8/layout/bProcess3"/>
    <dgm:cxn modelId="{C61B9FFC-7519-486A-90F9-C12CF494F166}" type="presOf" srcId="{C1CBB7A6-334A-443C-A354-D9B7E2592BD0}" destId="{846ACE59-B71F-48CF-90B5-F780C2D19FEB}" srcOrd="0" destOrd="0" presId="urn:microsoft.com/office/officeart/2005/8/layout/bProcess3"/>
    <dgm:cxn modelId="{99C1CB0A-E939-498C-8AD8-B278D1A5028C}" srcId="{6A6C3871-602C-4518-AF5C-187634352D7D}" destId="{14EACA9D-B843-46C0-B446-901BED71BEFF}" srcOrd="0" destOrd="0" parTransId="{7CECCB6D-1E63-4E2F-8AAC-D88F00679DDF}" sibTransId="{C5CA589F-88AF-488C-B0AE-B6A3DEFA5AA0}"/>
    <dgm:cxn modelId="{263FC5B2-25C0-4461-B3F5-9C597CD29425}" type="presOf" srcId="{D114FB72-8B3E-4550-8A79-738072A8170F}" destId="{8CD12E56-6D8F-4473-A6F9-3541F9D34ED6}" srcOrd="0" destOrd="0" presId="urn:microsoft.com/office/officeart/2005/8/layout/bProcess3"/>
    <dgm:cxn modelId="{FAE00F96-1333-448C-BFEF-220B37CB38B4}" srcId="{6A6C3871-602C-4518-AF5C-187634352D7D}" destId="{1517E2DB-39AF-4245-A029-BE0FC3097D1B}" srcOrd="5" destOrd="0" parTransId="{F999B731-1428-4940-A9B2-9B1E7C6E42BB}" sibTransId="{B89BB530-A0D1-468D-9892-B36394270D5D}"/>
    <dgm:cxn modelId="{A87DFA19-2E68-49FC-BDBD-5152930F65EF}" srcId="{6A6C3871-602C-4518-AF5C-187634352D7D}" destId="{D114FB72-8B3E-4550-8A79-738072A8170F}" srcOrd="6" destOrd="0" parTransId="{E7B81DD5-E803-4345-B651-2D76CDD6441C}" sibTransId="{61BF4CA5-717B-455A-A7EA-5E6F97C7977C}"/>
    <dgm:cxn modelId="{7CF068AA-DC01-483B-AC46-9C90D50AF53F}" srcId="{6A6C3871-602C-4518-AF5C-187634352D7D}" destId="{F2BD700B-1399-467C-A848-4843A09AE8F4}" srcOrd="4" destOrd="0" parTransId="{C05B458A-3237-4FDC-A8D4-3B4F72ACC279}" sibTransId="{C1CBB7A6-334A-443C-A354-D9B7E2592BD0}"/>
    <dgm:cxn modelId="{89528260-753F-4A48-9BBF-6A3AE4508AC7}" type="presOf" srcId="{C1CBB7A6-334A-443C-A354-D9B7E2592BD0}" destId="{C63C72CA-82E3-44EC-9531-B2D877271378}" srcOrd="1" destOrd="0" presId="urn:microsoft.com/office/officeart/2005/8/layout/bProcess3"/>
    <dgm:cxn modelId="{32AC53E2-1DA5-481F-A4F8-10E06F2AF73D}" type="presOf" srcId="{1517E2DB-39AF-4245-A029-BE0FC3097D1B}" destId="{F4AC35BE-01D3-4BFE-8387-1CCB9394C8C4}" srcOrd="0" destOrd="0" presId="urn:microsoft.com/office/officeart/2005/8/layout/bProcess3"/>
    <dgm:cxn modelId="{61C5E767-2D9E-4B51-A9C7-3F31C04256D8}" type="presParOf" srcId="{D609CA2A-EED2-414A-A683-2E4CF0F5ECBB}" destId="{C1D19AEE-127F-4C82-B378-726176107C0B}" srcOrd="0" destOrd="0" presId="urn:microsoft.com/office/officeart/2005/8/layout/bProcess3"/>
    <dgm:cxn modelId="{EAECE386-4A03-4DF9-B8AD-D54654FBF5C4}" type="presParOf" srcId="{D609CA2A-EED2-414A-A683-2E4CF0F5ECBB}" destId="{A874A684-A043-499F-9B19-5DAA94EEFC90}" srcOrd="1" destOrd="0" presId="urn:microsoft.com/office/officeart/2005/8/layout/bProcess3"/>
    <dgm:cxn modelId="{A2651456-BE36-4670-8D52-0FDD5C08797B}" type="presParOf" srcId="{A874A684-A043-499F-9B19-5DAA94EEFC90}" destId="{55C48EF3-18A8-498E-92B1-EB8CDF1F0E02}" srcOrd="0" destOrd="0" presId="urn:microsoft.com/office/officeart/2005/8/layout/bProcess3"/>
    <dgm:cxn modelId="{52C29722-7369-46CE-9605-3DBAF9511953}" type="presParOf" srcId="{D609CA2A-EED2-414A-A683-2E4CF0F5ECBB}" destId="{BC8327F2-4DAB-4D96-B245-855CEB747351}" srcOrd="2" destOrd="0" presId="urn:microsoft.com/office/officeart/2005/8/layout/bProcess3"/>
    <dgm:cxn modelId="{9DF35E80-C58A-47F1-ABC7-E99CC70E9C69}" type="presParOf" srcId="{D609CA2A-EED2-414A-A683-2E4CF0F5ECBB}" destId="{49C5AD45-382B-49F4-AB6C-401FBADBD60F}" srcOrd="3" destOrd="0" presId="urn:microsoft.com/office/officeart/2005/8/layout/bProcess3"/>
    <dgm:cxn modelId="{9C23FA73-EB0B-44EB-8C88-FB3F0852CDB5}" type="presParOf" srcId="{49C5AD45-382B-49F4-AB6C-401FBADBD60F}" destId="{21DC1E5A-0E84-4A3A-8450-56FB1D70BBE4}" srcOrd="0" destOrd="0" presId="urn:microsoft.com/office/officeart/2005/8/layout/bProcess3"/>
    <dgm:cxn modelId="{FB6955DA-1A69-4EAF-B915-461C1D10F0AC}" type="presParOf" srcId="{D609CA2A-EED2-414A-A683-2E4CF0F5ECBB}" destId="{9B8C2214-6E9A-443A-8C16-C8D47AF5D5D5}" srcOrd="4" destOrd="0" presId="urn:microsoft.com/office/officeart/2005/8/layout/bProcess3"/>
    <dgm:cxn modelId="{977C385F-B691-468F-9F74-041AC54CF37A}" type="presParOf" srcId="{D609CA2A-EED2-414A-A683-2E4CF0F5ECBB}" destId="{D450373E-DD0C-4CE3-A5F7-4F6B0EE2EAC4}" srcOrd="5" destOrd="0" presId="urn:microsoft.com/office/officeart/2005/8/layout/bProcess3"/>
    <dgm:cxn modelId="{4C036BB0-9ABE-4D0E-A045-6079AFAF4EC3}" type="presParOf" srcId="{D450373E-DD0C-4CE3-A5F7-4F6B0EE2EAC4}" destId="{0339FAA5-D453-4EE6-A612-E81BE44E0DEC}" srcOrd="0" destOrd="0" presId="urn:microsoft.com/office/officeart/2005/8/layout/bProcess3"/>
    <dgm:cxn modelId="{9A9953E6-F71C-4897-9CA1-FD2F489B5B55}" type="presParOf" srcId="{D609CA2A-EED2-414A-A683-2E4CF0F5ECBB}" destId="{8F718170-0D4B-40F5-9FB9-84EACAEEC26B}" srcOrd="6" destOrd="0" presId="urn:microsoft.com/office/officeart/2005/8/layout/bProcess3"/>
    <dgm:cxn modelId="{6908D789-3F87-415E-893B-9DA15F5FB9D4}" type="presParOf" srcId="{D609CA2A-EED2-414A-A683-2E4CF0F5ECBB}" destId="{5EE993A3-02B8-4C7F-AD7A-53C7965ABD77}" srcOrd="7" destOrd="0" presId="urn:microsoft.com/office/officeart/2005/8/layout/bProcess3"/>
    <dgm:cxn modelId="{D71860C2-7F02-477A-BCE9-68E75B50F2BD}" type="presParOf" srcId="{5EE993A3-02B8-4C7F-AD7A-53C7965ABD77}" destId="{4125B7F9-5B8F-442D-BD44-008927B630CB}" srcOrd="0" destOrd="0" presId="urn:microsoft.com/office/officeart/2005/8/layout/bProcess3"/>
    <dgm:cxn modelId="{6581800B-95FB-4CA9-9F0E-31CA7E1AD91C}" type="presParOf" srcId="{D609CA2A-EED2-414A-A683-2E4CF0F5ECBB}" destId="{B06BCC20-6FCD-4DC8-B515-A9A9D49F9617}" srcOrd="8" destOrd="0" presId="urn:microsoft.com/office/officeart/2005/8/layout/bProcess3"/>
    <dgm:cxn modelId="{F86CD05D-6328-45FB-A5B1-1D41DB47BBFE}" type="presParOf" srcId="{D609CA2A-EED2-414A-A683-2E4CF0F5ECBB}" destId="{846ACE59-B71F-48CF-90B5-F780C2D19FEB}" srcOrd="9" destOrd="0" presId="urn:microsoft.com/office/officeart/2005/8/layout/bProcess3"/>
    <dgm:cxn modelId="{11563B5E-04C6-400E-BAF4-BEB661033834}" type="presParOf" srcId="{846ACE59-B71F-48CF-90B5-F780C2D19FEB}" destId="{C63C72CA-82E3-44EC-9531-B2D877271378}" srcOrd="0" destOrd="0" presId="urn:microsoft.com/office/officeart/2005/8/layout/bProcess3"/>
    <dgm:cxn modelId="{ED403A9A-3195-49D8-9FC0-DA84895C3A0B}" type="presParOf" srcId="{D609CA2A-EED2-414A-A683-2E4CF0F5ECBB}" destId="{F4AC35BE-01D3-4BFE-8387-1CCB9394C8C4}" srcOrd="10" destOrd="0" presId="urn:microsoft.com/office/officeart/2005/8/layout/bProcess3"/>
    <dgm:cxn modelId="{689DA4C9-9CDE-4499-8275-13E1D6B5C87A}" type="presParOf" srcId="{D609CA2A-EED2-414A-A683-2E4CF0F5ECBB}" destId="{421A597B-AE44-4CBC-A03B-E6B101C87B0A}" srcOrd="11" destOrd="0" presId="urn:microsoft.com/office/officeart/2005/8/layout/bProcess3"/>
    <dgm:cxn modelId="{1E6EB71D-D047-4862-B1AA-C051B55125CB}" type="presParOf" srcId="{421A597B-AE44-4CBC-A03B-E6B101C87B0A}" destId="{32DC4AFF-ABAB-4020-BC5D-10C586925298}" srcOrd="0" destOrd="0" presId="urn:microsoft.com/office/officeart/2005/8/layout/bProcess3"/>
    <dgm:cxn modelId="{AC305A08-A081-43C0-975C-1A24BC2578B8}" type="presParOf" srcId="{D609CA2A-EED2-414A-A683-2E4CF0F5ECBB}" destId="{8CD12E56-6D8F-4473-A6F9-3541F9D34ED6}" srcOrd="12" destOrd="0" presId="urn:microsoft.com/office/officeart/2005/8/layout/b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D968189-E520-4465-842D-003D3FEA12CB}"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CA"/>
        </a:p>
      </dgm:t>
    </dgm:pt>
    <dgm:pt modelId="{8A7FDB1B-5DE0-4185-B635-FBC246D68377}">
      <dgm:prSet phldrT="[Text]" custT="1"/>
      <dgm:spPr/>
      <dgm:t>
        <a:bodyPr/>
        <a:lstStyle/>
        <a:p>
          <a:r>
            <a:rPr lang="en-CA" sz="2000" dirty="0" smtClean="0"/>
            <a:t>Market Value </a:t>
          </a:r>
          <a:endParaRPr lang="en-CA" sz="2000" dirty="0"/>
        </a:p>
      </dgm:t>
    </dgm:pt>
    <dgm:pt modelId="{B5E323D7-4E8F-4A41-A990-44A8D698A217}" type="parTrans" cxnId="{9B51C49C-52BC-4CE8-BAAE-16EA9295B3DE}">
      <dgm:prSet/>
      <dgm:spPr/>
      <dgm:t>
        <a:bodyPr/>
        <a:lstStyle/>
        <a:p>
          <a:endParaRPr lang="en-CA"/>
        </a:p>
      </dgm:t>
    </dgm:pt>
    <dgm:pt modelId="{643C5856-2FD9-46DF-87A0-9EA10517FE0E}" type="sibTrans" cxnId="{9B51C49C-52BC-4CE8-BAAE-16EA9295B3DE}">
      <dgm:prSet/>
      <dgm:spPr/>
      <dgm:t>
        <a:bodyPr/>
        <a:lstStyle/>
        <a:p>
          <a:endParaRPr lang="en-CA"/>
        </a:p>
      </dgm:t>
    </dgm:pt>
    <dgm:pt modelId="{228158D0-C9CA-42C4-B3CB-36256B768651}">
      <dgm:prSet phldrT="[Text]" custT="1"/>
      <dgm:spPr/>
      <dgm:t>
        <a:bodyPr/>
        <a:lstStyle/>
        <a:p>
          <a:r>
            <a:rPr lang="en-CA" sz="1900" dirty="0" smtClean="0"/>
            <a:t>damages for the amount that the land might be expected to realize if sold in the open market by a willing seller to a willing buyer.</a:t>
          </a:r>
          <a:endParaRPr lang="en-CA" sz="1900" dirty="0"/>
        </a:p>
      </dgm:t>
    </dgm:pt>
    <dgm:pt modelId="{86EBD718-9497-44B3-98B5-F962FBEB9792}" type="parTrans" cxnId="{A57AA36A-7C7D-4ED3-8429-5AC5993F0FD0}">
      <dgm:prSet/>
      <dgm:spPr/>
      <dgm:t>
        <a:bodyPr/>
        <a:lstStyle/>
        <a:p>
          <a:endParaRPr lang="en-CA"/>
        </a:p>
      </dgm:t>
    </dgm:pt>
    <dgm:pt modelId="{50D908FD-2E02-48C5-99FC-C900975B24B1}" type="sibTrans" cxnId="{A57AA36A-7C7D-4ED3-8429-5AC5993F0FD0}">
      <dgm:prSet/>
      <dgm:spPr/>
      <dgm:t>
        <a:bodyPr/>
        <a:lstStyle/>
        <a:p>
          <a:endParaRPr lang="en-CA"/>
        </a:p>
      </dgm:t>
    </dgm:pt>
    <dgm:pt modelId="{E68D47A3-D970-4D6E-A1D4-E261695AA932}">
      <dgm:prSet phldrT="[Text]" custT="1"/>
      <dgm:spPr/>
      <dgm:t>
        <a:bodyPr/>
        <a:lstStyle/>
        <a:p>
          <a:r>
            <a:rPr lang="en-CA" sz="2000" dirty="0" smtClean="0"/>
            <a:t>Disturbance Damages</a:t>
          </a:r>
          <a:endParaRPr lang="en-CA" sz="2000" dirty="0"/>
        </a:p>
      </dgm:t>
    </dgm:pt>
    <dgm:pt modelId="{F4F291CC-DD5F-492E-81D3-5B3958F6D26A}" type="parTrans" cxnId="{CE10BCEA-97C8-4E0B-AFD6-528638B5B7E5}">
      <dgm:prSet/>
      <dgm:spPr/>
      <dgm:t>
        <a:bodyPr/>
        <a:lstStyle/>
        <a:p>
          <a:endParaRPr lang="en-CA"/>
        </a:p>
      </dgm:t>
    </dgm:pt>
    <dgm:pt modelId="{8BA548A5-5357-4A53-AF1E-801AFD0C17A2}" type="sibTrans" cxnId="{CE10BCEA-97C8-4E0B-AFD6-528638B5B7E5}">
      <dgm:prSet/>
      <dgm:spPr/>
      <dgm:t>
        <a:bodyPr/>
        <a:lstStyle/>
        <a:p>
          <a:endParaRPr lang="en-CA"/>
        </a:p>
      </dgm:t>
    </dgm:pt>
    <dgm:pt modelId="{F53CF838-4FBA-46ED-B02D-A1C11B716C11}">
      <dgm:prSet phldrT="[Text]" custT="1"/>
      <dgm:spPr/>
      <dgm:t>
        <a:bodyPr/>
        <a:lstStyle/>
        <a:p>
          <a:r>
            <a:rPr lang="en-CA" sz="1900" dirty="0" smtClean="0"/>
            <a:t>damages that arise as a result of the “natural and reasonable consequences of the expropriation,” including: business losses; relocation expenses; construction damages and impacts; and loss of improvements.</a:t>
          </a:r>
          <a:endParaRPr lang="en-CA" sz="1900" dirty="0"/>
        </a:p>
      </dgm:t>
    </dgm:pt>
    <dgm:pt modelId="{355DFE6C-E299-4322-BAAA-FC797E27787F}" type="parTrans" cxnId="{91C6C97D-17A8-4F42-ADA4-AF8BF0F0929E}">
      <dgm:prSet/>
      <dgm:spPr/>
      <dgm:t>
        <a:bodyPr/>
        <a:lstStyle/>
        <a:p>
          <a:endParaRPr lang="en-CA"/>
        </a:p>
      </dgm:t>
    </dgm:pt>
    <dgm:pt modelId="{404125CB-3082-42F8-97F0-30287F61A488}" type="sibTrans" cxnId="{91C6C97D-17A8-4F42-ADA4-AF8BF0F0929E}">
      <dgm:prSet/>
      <dgm:spPr/>
      <dgm:t>
        <a:bodyPr/>
        <a:lstStyle/>
        <a:p>
          <a:endParaRPr lang="en-CA"/>
        </a:p>
      </dgm:t>
    </dgm:pt>
    <dgm:pt modelId="{72B962A1-7B99-4132-8B81-65388C3DE392}">
      <dgm:prSet phldrT="[Text]" custT="1"/>
      <dgm:spPr/>
      <dgm:t>
        <a:bodyPr/>
        <a:lstStyle/>
        <a:p>
          <a:r>
            <a:rPr lang="en-CA" sz="2000" dirty="0" smtClean="0"/>
            <a:t>Injurious Affection</a:t>
          </a:r>
          <a:endParaRPr lang="en-CA" sz="2000" dirty="0"/>
        </a:p>
      </dgm:t>
    </dgm:pt>
    <dgm:pt modelId="{753DF44D-BD7C-4B31-BE9F-DE12A2DB38E0}" type="parTrans" cxnId="{10EA5ACA-6D43-455E-AC59-CD7D017B786E}">
      <dgm:prSet/>
      <dgm:spPr/>
      <dgm:t>
        <a:bodyPr/>
        <a:lstStyle/>
        <a:p>
          <a:endParaRPr lang="en-CA"/>
        </a:p>
      </dgm:t>
    </dgm:pt>
    <dgm:pt modelId="{3C03BE5B-9E12-4150-991A-A52B2329D1D8}" type="sibTrans" cxnId="{10EA5ACA-6D43-455E-AC59-CD7D017B786E}">
      <dgm:prSet/>
      <dgm:spPr/>
      <dgm:t>
        <a:bodyPr/>
        <a:lstStyle/>
        <a:p>
          <a:endParaRPr lang="en-CA"/>
        </a:p>
      </dgm:t>
    </dgm:pt>
    <dgm:pt modelId="{28F37656-213C-4634-B31E-A38DA2FCCEEF}">
      <dgm:prSet phldrT="[Text]" custT="1"/>
      <dgm:spPr/>
      <dgm:t>
        <a:bodyPr/>
        <a:lstStyle/>
        <a:p>
          <a:r>
            <a:rPr lang="en-CA" sz="1900" dirty="0" smtClean="0"/>
            <a:t>damages where a statutory authority acquires part of the owner’s land which results in a reduction in market value of the remaining land; </a:t>
          </a:r>
          <a:r>
            <a:rPr lang="en-CA" sz="1900" u="sng" dirty="0" smtClean="0"/>
            <a:t>OR</a:t>
          </a:r>
          <a:r>
            <a:rPr lang="en-CA" sz="1900" dirty="0" smtClean="0"/>
            <a:t> where no land is taken but the expropriation or related works nevertheless results in a reduction in the market value of the land and/or personal or business losses.</a:t>
          </a:r>
          <a:endParaRPr lang="en-CA" sz="1900" dirty="0"/>
        </a:p>
      </dgm:t>
    </dgm:pt>
    <dgm:pt modelId="{19C7E5E8-6EAE-4E14-BE9F-EE1FABF845BB}" type="parTrans" cxnId="{F1B94365-251A-4EEF-A9C8-9A2CB5F8125F}">
      <dgm:prSet/>
      <dgm:spPr/>
      <dgm:t>
        <a:bodyPr/>
        <a:lstStyle/>
        <a:p>
          <a:endParaRPr lang="en-CA"/>
        </a:p>
      </dgm:t>
    </dgm:pt>
    <dgm:pt modelId="{6AE98636-04FB-4B84-BC79-B4FBBB42FA58}" type="sibTrans" cxnId="{F1B94365-251A-4EEF-A9C8-9A2CB5F8125F}">
      <dgm:prSet/>
      <dgm:spPr/>
      <dgm:t>
        <a:bodyPr/>
        <a:lstStyle/>
        <a:p>
          <a:endParaRPr lang="en-CA"/>
        </a:p>
      </dgm:t>
    </dgm:pt>
    <dgm:pt modelId="{95874272-50C7-4D34-9D11-BAED1691C96F}">
      <dgm:prSet phldrT="[Text]" custT="1"/>
      <dgm:spPr/>
      <dgm:t>
        <a:bodyPr/>
        <a:lstStyle/>
        <a:p>
          <a:r>
            <a:rPr lang="en-CA" sz="2000" dirty="0" smtClean="0"/>
            <a:t>Relocation Related Expenses</a:t>
          </a:r>
          <a:endParaRPr lang="en-CA" sz="2000" dirty="0"/>
        </a:p>
      </dgm:t>
    </dgm:pt>
    <dgm:pt modelId="{FA02A522-D7DB-419F-8AA7-6393390C0DB1}" type="parTrans" cxnId="{6B91C5D4-5ABE-497D-9B35-D2E74DD3B160}">
      <dgm:prSet/>
      <dgm:spPr/>
      <dgm:t>
        <a:bodyPr/>
        <a:lstStyle/>
        <a:p>
          <a:endParaRPr lang="en-CA"/>
        </a:p>
      </dgm:t>
    </dgm:pt>
    <dgm:pt modelId="{949A7855-F82B-46D6-88FB-42EA16852E77}" type="sibTrans" cxnId="{6B91C5D4-5ABE-497D-9B35-D2E74DD3B160}">
      <dgm:prSet/>
      <dgm:spPr/>
      <dgm:t>
        <a:bodyPr/>
        <a:lstStyle/>
        <a:p>
          <a:endParaRPr lang="en-CA"/>
        </a:p>
      </dgm:t>
    </dgm:pt>
    <dgm:pt modelId="{19121B96-1180-4CFF-A997-89C6BCF3D84B}">
      <dgm:prSet phldrT="[Text]" custT="1"/>
      <dgm:spPr/>
      <dgm:t>
        <a:bodyPr/>
        <a:lstStyle/>
        <a:p>
          <a:r>
            <a:rPr lang="en-CA" sz="1900" dirty="0" smtClean="0"/>
            <a:t> damages intended to compensate owners who experience difficulty in finding a replacement property with the same or similar attributes as the expropriated property. </a:t>
          </a:r>
          <a:endParaRPr lang="en-CA" sz="1900" dirty="0"/>
        </a:p>
      </dgm:t>
    </dgm:pt>
    <dgm:pt modelId="{75AB9E7B-B206-42F8-BCB4-4F3CD64C06B1}" type="parTrans" cxnId="{2158A8E4-A241-4409-AC31-9ACAD6080D74}">
      <dgm:prSet/>
      <dgm:spPr/>
      <dgm:t>
        <a:bodyPr/>
        <a:lstStyle/>
        <a:p>
          <a:endParaRPr lang="en-CA"/>
        </a:p>
      </dgm:t>
    </dgm:pt>
    <dgm:pt modelId="{A5F15038-66B4-4CD5-9318-10485489BEF9}" type="sibTrans" cxnId="{2158A8E4-A241-4409-AC31-9ACAD6080D74}">
      <dgm:prSet/>
      <dgm:spPr/>
      <dgm:t>
        <a:bodyPr/>
        <a:lstStyle/>
        <a:p>
          <a:endParaRPr lang="en-CA"/>
        </a:p>
      </dgm:t>
    </dgm:pt>
    <dgm:pt modelId="{B5B44581-61B6-48E5-9DC7-2BCD1B72B405}" type="pres">
      <dgm:prSet presAssocID="{0D968189-E520-4465-842D-003D3FEA12CB}" presName="Name0" presStyleCnt="0">
        <dgm:presLayoutVars>
          <dgm:dir/>
          <dgm:animLvl val="lvl"/>
          <dgm:resizeHandles val="exact"/>
        </dgm:presLayoutVars>
      </dgm:prSet>
      <dgm:spPr/>
      <dgm:t>
        <a:bodyPr/>
        <a:lstStyle/>
        <a:p>
          <a:endParaRPr lang="en-CA"/>
        </a:p>
      </dgm:t>
    </dgm:pt>
    <dgm:pt modelId="{45AE1E02-4BFD-4FBC-A7C1-18750898F3D9}" type="pres">
      <dgm:prSet presAssocID="{8A7FDB1B-5DE0-4185-B635-FBC246D68377}" presName="linNode" presStyleCnt="0"/>
      <dgm:spPr/>
    </dgm:pt>
    <dgm:pt modelId="{D59F9B0B-E16A-4249-9D5D-4AE2CF61C44A}" type="pres">
      <dgm:prSet presAssocID="{8A7FDB1B-5DE0-4185-B635-FBC246D68377}" presName="parentText" presStyleLbl="node1" presStyleIdx="0" presStyleCnt="4" custScaleX="78929" custScaleY="87846">
        <dgm:presLayoutVars>
          <dgm:chMax val="1"/>
          <dgm:bulletEnabled val="1"/>
        </dgm:presLayoutVars>
      </dgm:prSet>
      <dgm:spPr/>
      <dgm:t>
        <a:bodyPr/>
        <a:lstStyle/>
        <a:p>
          <a:endParaRPr lang="en-CA"/>
        </a:p>
      </dgm:t>
    </dgm:pt>
    <dgm:pt modelId="{C9DBECAB-1021-4DFA-8EA4-BEF9397C30D1}" type="pres">
      <dgm:prSet presAssocID="{8A7FDB1B-5DE0-4185-B635-FBC246D68377}" presName="descendantText" presStyleLbl="alignAccFollowNode1" presStyleIdx="0" presStyleCnt="4" custScaleX="116297">
        <dgm:presLayoutVars>
          <dgm:bulletEnabled val="1"/>
        </dgm:presLayoutVars>
      </dgm:prSet>
      <dgm:spPr/>
      <dgm:t>
        <a:bodyPr/>
        <a:lstStyle/>
        <a:p>
          <a:endParaRPr lang="en-CA"/>
        </a:p>
      </dgm:t>
    </dgm:pt>
    <dgm:pt modelId="{A06D3879-939A-4AB7-8CF8-5985164A94A0}" type="pres">
      <dgm:prSet presAssocID="{643C5856-2FD9-46DF-87A0-9EA10517FE0E}" presName="sp" presStyleCnt="0"/>
      <dgm:spPr/>
    </dgm:pt>
    <dgm:pt modelId="{4FC94439-65A1-4E5F-85DF-D23190B40CF4}" type="pres">
      <dgm:prSet presAssocID="{E68D47A3-D970-4D6E-A1D4-E261695AA932}" presName="linNode" presStyleCnt="0"/>
      <dgm:spPr/>
    </dgm:pt>
    <dgm:pt modelId="{D7B8AC2A-D149-42BB-AF8C-1F08A4F074F7}" type="pres">
      <dgm:prSet presAssocID="{E68D47A3-D970-4D6E-A1D4-E261695AA932}" presName="parentText" presStyleLbl="node1" presStyleIdx="1" presStyleCnt="4" custScaleX="72370">
        <dgm:presLayoutVars>
          <dgm:chMax val="1"/>
          <dgm:bulletEnabled val="1"/>
        </dgm:presLayoutVars>
      </dgm:prSet>
      <dgm:spPr/>
      <dgm:t>
        <a:bodyPr/>
        <a:lstStyle/>
        <a:p>
          <a:endParaRPr lang="en-CA"/>
        </a:p>
      </dgm:t>
    </dgm:pt>
    <dgm:pt modelId="{9C8B7C68-9A48-469B-9696-DA1670364724}" type="pres">
      <dgm:prSet presAssocID="{E68D47A3-D970-4D6E-A1D4-E261695AA932}" presName="descendantText" presStyleLbl="alignAccFollowNode1" presStyleIdx="1" presStyleCnt="4" custScaleX="116749" custScaleY="124800" custLinFactNeighborX="1546">
        <dgm:presLayoutVars>
          <dgm:bulletEnabled val="1"/>
        </dgm:presLayoutVars>
      </dgm:prSet>
      <dgm:spPr/>
      <dgm:t>
        <a:bodyPr/>
        <a:lstStyle/>
        <a:p>
          <a:endParaRPr lang="en-CA"/>
        </a:p>
      </dgm:t>
    </dgm:pt>
    <dgm:pt modelId="{75019EA1-CBB4-42FC-82B8-55A6AC759BF9}" type="pres">
      <dgm:prSet presAssocID="{8BA548A5-5357-4A53-AF1E-801AFD0C17A2}" presName="sp" presStyleCnt="0"/>
      <dgm:spPr/>
    </dgm:pt>
    <dgm:pt modelId="{1AA86633-28FD-4F2D-9C40-B61570BF8822}" type="pres">
      <dgm:prSet presAssocID="{72B962A1-7B99-4132-8B81-65388C3DE392}" presName="linNode" presStyleCnt="0"/>
      <dgm:spPr/>
    </dgm:pt>
    <dgm:pt modelId="{29A5C36B-BF56-4045-9DD4-F2E805664AA9}" type="pres">
      <dgm:prSet presAssocID="{72B962A1-7B99-4132-8B81-65388C3DE392}" presName="parentText" presStyleLbl="node1" presStyleIdx="2" presStyleCnt="4" custScaleX="70365" custScaleY="110725">
        <dgm:presLayoutVars>
          <dgm:chMax val="1"/>
          <dgm:bulletEnabled val="1"/>
        </dgm:presLayoutVars>
      </dgm:prSet>
      <dgm:spPr/>
      <dgm:t>
        <a:bodyPr/>
        <a:lstStyle/>
        <a:p>
          <a:endParaRPr lang="en-CA"/>
        </a:p>
      </dgm:t>
    </dgm:pt>
    <dgm:pt modelId="{78CD379D-E672-46CB-AE38-F49AC163647E}" type="pres">
      <dgm:prSet presAssocID="{72B962A1-7B99-4132-8B81-65388C3DE392}" presName="descendantText" presStyleLbl="alignAccFollowNode1" presStyleIdx="2" presStyleCnt="4" custScaleX="128826" custScaleY="135982">
        <dgm:presLayoutVars>
          <dgm:bulletEnabled val="1"/>
        </dgm:presLayoutVars>
      </dgm:prSet>
      <dgm:spPr/>
      <dgm:t>
        <a:bodyPr/>
        <a:lstStyle/>
        <a:p>
          <a:endParaRPr lang="en-CA"/>
        </a:p>
      </dgm:t>
    </dgm:pt>
    <dgm:pt modelId="{2D1B280C-159D-45CC-BC44-844AC7B867D7}" type="pres">
      <dgm:prSet presAssocID="{3C03BE5B-9E12-4150-991A-A52B2329D1D8}" presName="sp" presStyleCnt="0"/>
      <dgm:spPr/>
    </dgm:pt>
    <dgm:pt modelId="{B973EAE4-07B9-467B-B3C3-B3F067D0C3FA}" type="pres">
      <dgm:prSet presAssocID="{95874272-50C7-4D34-9D11-BAED1691C96F}" presName="linNode" presStyleCnt="0"/>
      <dgm:spPr/>
    </dgm:pt>
    <dgm:pt modelId="{87CB2827-4F7B-4D68-AA00-0C8ED5CC2C6A}" type="pres">
      <dgm:prSet presAssocID="{95874272-50C7-4D34-9D11-BAED1691C96F}" presName="parentText" presStyleLbl="node1" presStyleIdx="3" presStyleCnt="4" custScaleX="73950">
        <dgm:presLayoutVars>
          <dgm:chMax val="1"/>
          <dgm:bulletEnabled val="1"/>
        </dgm:presLayoutVars>
      </dgm:prSet>
      <dgm:spPr/>
      <dgm:t>
        <a:bodyPr/>
        <a:lstStyle/>
        <a:p>
          <a:endParaRPr lang="en-CA"/>
        </a:p>
      </dgm:t>
    </dgm:pt>
    <dgm:pt modelId="{ED90B494-BB27-4C44-8270-F2D277578E8D}" type="pres">
      <dgm:prSet presAssocID="{95874272-50C7-4D34-9D11-BAED1691C96F}" presName="descendantText" presStyleLbl="alignAccFollowNode1" presStyleIdx="3" presStyleCnt="4" custScaleX="152103">
        <dgm:presLayoutVars>
          <dgm:bulletEnabled val="1"/>
        </dgm:presLayoutVars>
      </dgm:prSet>
      <dgm:spPr/>
      <dgm:t>
        <a:bodyPr/>
        <a:lstStyle/>
        <a:p>
          <a:endParaRPr lang="en-CA"/>
        </a:p>
      </dgm:t>
    </dgm:pt>
  </dgm:ptLst>
  <dgm:cxnLst>
    <dgm:cxn modelId="{91C6C97D-17A8-4F42-ADA4-AF8BF0F0929E}" srcId="{E68D47A3-D970-4D6E-A1D4-E261695AA932}" destId="{F53CF838-4FBA-46ED-B02D-A1C11B716C11}" srcOrd="0" destOrd="0" parTransId="{355DFE6C-E299-4322-BAAA-FC797E27787F}" sibTransId="{404125CB-3082-42F8-97F0-30287F61A488}"/>
    <dgm:cxn modelId="{6225DC02-838D-4F79-9E37-A67657A53142}" type="presOf" srcId="{19121B96-1180-4CFF-A997-89C6BCF3D84B}" destId="{ED90B494-BB27-4C44-8270-F2D277578E8D}" srcOrd="0" destOrd="0" presId="urn:microsoft.com/office/officeart/2005/8/layout/vList5"/>
    <dgm:cxn modelId="{560F0B32-96B6-4F63-98D8-81A2B43ED0D1}" type="presOf" srcId="{E68D47A3-D970-4D6E-A1D4-E261695AA932}" destId="{D7B8AC2A-D149-42BB-AF8C-1F08A4F074F7}" srcOrd="0" destOrd="0" presId="urn:microsoft.com/office/officeart/2005/8/layout/vList5"/>
    <dgm:cxn modelId="{9B51C49C-52BC-4CE8-BAAE-16EA9295B3DE}" srcId="{0D968189-E520-4465-842D-003D3FEA12CB}" destId="{8A7FDB1B-5DE0-4185-B635-FBC246D68377}" srcOrd="0" destOrd="0" parTransId="{B5E323D7-4E8F-4A41-A990-44A8D698A217}" sibTransId="{643C5856-2FD9-46DF-87A0-9EA10517FE0E}"/>
    <dgm:cxn modelId="{E593FCA8-C40C-479C-BB89-E0E8088760EC}" type="presOf" srcId="{28F37656-213C-4634-B31E-A38DA2FCCEEF}" destId="{78CD379D-E672-46CB-AE38-F49AC163647E}" srcOrd="0" destOrd="0" presId="urn:microsoft.com/office/officeart/2005/8/layout/vList5"/>
    <dgm:cxn modelId="{10EA5ACA-6D43-455E-AC59-CD7D017B786E}" srcId="{0D968189-E520-4465-842D-003D3FEA12CB}" destId="{72B962A1-7B99-4132-8B81-65388C3DE392}" srcOrd="2" destOrd="0" parTransId="{753DF44D-BD7C-4B31-BE9F-DE12A2DB38E0}" sibTransId="{3C03BE5B-9E12-4150-991A-A52B2329D1D8}"/>
    <dgm:cxn modelId="{6B91C5D4-5ABE-497D-9B35-D2E74DD3B160}" srcId="{0D968189-E520-4465-842D-003D3FEA12CB}" destId="{95874272-50C7-4D34-9D11-BAED1691C96F}" srcOrd="3" destOrd="0" parTransId="{FA02A522-D7DB-419F-8AA7-6393390C0DB1}" sibTransId="{949A7855-F82B-46D6-88FB-42EA16852E77}"/>
    <dgm:cxn modelId="{2158A8E4-A241-4409-AC31-9ACAD6080D74}" srcId="{95874272-50C7-4D34-9D11-BAED1691C96F}" destId="{19121B96-1180-4CFF-A997-89C6BCF3D84B}" srcOrd="0" destOrd="0" parTransId="{75AB9E7B-B206-42F8-BCB4-4F3CD64C06B1}" sibTransId="{A5F15038-66B4-4CD5-9318-10485489BEF9}"/>
    <dgm:cxn modelId="{A57AA36A-7C7D-4ED3-8429-5AC5993F0FD0}" srcId="{8A7FDB1B-5DE0-4185-B635-FBC246D68377}" destId="{228158D0-C9CA-42C4-B3CB-36256B768651}" srcOrd="0" destOrd="0" parTransId="{86EBD718-9497-44B3-98B5-F962FBEB9792}" sibTransId="{50D908FD-2E02-48C5-99FC-C900975B24B1}"/>
    <dgm:cxn modelId="{961D0AB8-A560-4B7E-89EB-C6984EB56D12}" type="presOf" srcId="{F53CF838-4FBA-46ED-B02D-A1C11B716C11}" destId="{9C8B7C68-9A48-469B-9696-DA1670364724}" srcOrd="0" destOrd="0" presId="urn:microsoft.com/office/officeart/2005/8/layout/vList5"/>
    <dgm:cxn modelId="{F1B94365-251A-4EEF-A9C8-9A2CB5F8125F}" srcId="{72B962A1-7B99-4132-8B81-65388C3DE392}" destId="{28F37656-213C-4634-B31E-A38DA2FCCEEF}" srcOrd="0" destOrd="0" parTransId="{19C7E5E8-6EAE-4E14-BE9F-EE1FABF845BB}" sibTransId="{6AE98636-04FB-4B84-BC79-B4FBBB42FA58}"/>
    <dgm:cxn modelId="{50B98E54-7EFF-4ADC-938E-57746205CB0F}" type="presOf" srcId="{0D968189-E520-4465-842D-003D3FEA12CB}" destId="{B5B44581-61B6-48E5-9DC7-2BCD1B72B405}" srcOrd="0" destOrd="0" presId="urn:microsoft.com/office/officeart/2005/8/layout/vList5"/>
    <dgm:cxn modelId="{9C9DFD51-FEAB-4E64-BE7B-F62FBAB93412}" type="presOf" srcId="{72B962A1-7B99-4132-8B81-65388C3DE392}" destId="{29A5C36B-BF56-4045-9DD4-F2E805664AA9}" srcOrd="0" destOrd="0" presId="urn:microsoft.com/office/officeart/2005/8/layout/vList5"/>
    <dgm:cxn modelId="{91731E14-C703-4CB6-9C32-6DA688D0ABCA}" type="presOf" srcId="{8A7FDB1B-5DE0-4185-B635-FBC246D68377}" destId="{D59F9B0B-E16A-4249-9D5D-4AE2CF61C44A}" srcOrd="0" destOrd="0" presId="urn:microsoft.com/office/officeart/2005/8/layout/vList5"/>
    <dgm:cxn modelId="{CE10BCEA-97C8-4E0B-AFD6-528638B5B7E5}" srcId="{0D968189-E520-4465-842D-003D3FEA12CB}" destId="{E68D47A3-D970-4D6E-A1D4-E261695AA932}" srcOrd="1" destOrd="0" parTransId="{F4F291CC-DD5F-492E-81D3-5B3958F6D26A}" sibTransId="{8BA548A5-5357-4A53-AF1E-801AFD0C17A2}"/>
    <dgm:cxn modelId="{260713E0-4E1C-4DC0-9FF4-CA1C09A3EC78}" type="presOf" srcId="{95874272-50C7-4D34-9D11-BAED1691C96F}" destId="{87CB2827-4F7B-4D68-AA00-0C8ED5CC2C6A}" srcOrd="0" destOrd="0" presId="urn:microsoft.com/office/officeart/2005/8/layout/vList5"/>
    <dgm:cxn modelId="{24897EA1-1F81-4B64-9655-106982950217}" type="presOf" srcId="{228158D0-C9CA-42C4-B3CB-36256B768651}" destId="{C9DBECAB-1021-4DFA-8EA4-BEF9397C30D1}" srcOrd="0" destOrd="0" presId="urn:microsoft.com/office/officeart/2005/8/layout/vList5"/>
    <dgm:cxn modelId="{72C2C7E0-F2BB-49D8-87BE-824013326824}" type="presParOf" srcId="{B5B44581-61B6-48E5-9DC7-2BCD1B72B405}" destId="{45AE1E02-4BFD-4FBC-A7C1-18750898F3D9}" srcOrd="0" destOrd="0" presId="urn:microsoft.com/office/officeart/2005/8/layout/vList5"/>
    <dgm:cxn modelId="{500AFB2B-D853-4149-9075-F46732408062}" type="presParOf" srcId="{45AE1E02-4BFD-4FBC-A7C1-18750898F3D9}" destId="{D59F9B0B-E16A-4249-9D5D-4AE2CF61C44A}" srcOrd="0" destOrd="0" presId="urn:microsoft.com/office/officeart/2005/8/layout/vList5"/>
    <dgm:cxn modelId="{67396AFF-3A47-41E9-ABD5-D84D881F904B}" type="presParOf" srcId="{45AE1E02-4BFD-4FBC-A7C1-18750898F3D9}" destId="{C9DBECAB-1021-4DFA-8EA4-BEF9397C30D1}" srcOrd="1" destOrd="0" presId="urn:microsoft.com/office/officeart/2005/8/layout/vList5"/>
    <dgm:cxn modelId="{DF2173A7-310B-43CD-B510-AF5ED1DA18B8}" type="presParOf" srcId="{B5B44581-61B6-48E5-9DC7-2BCD1B72B405}" destId="{A06D3879-939A-4AB7-8CF8-5985164A94A0}" srcOrd="1" destOrd="0" presId="urn:microsoft.com/office/officeart/2005/8/layout/vList5"/>
    <dgm:cxn modelId="{29D4F504-CEB9-42A2-A3AF-C0B38194F680}" type="presParOf" srcId="{B5B44581-61B6-48E5-9DC7-2BCD1B72B405}" destId="{4FC94439-65A1-4E5F-85DF-D23190B40CF4}" srcOrd="2" destOrd="0" presId="urn:microsoft.com/office/officeart/2005/8/layout/vList5"/>
    <dgm:cxn modelId="{20BBF688-FB5A-47F1-AB46-C737E294FB57}" type="presParOf" srcId="{4FC94439-65A1-4E5F-85DF-D23190B40CF4}" destId="{D7B8AC2A-D149-42BB-AF8C-1F08A4F074F7}" srcOrd="0" destOrd="0" presId="urn:microsoft.com/office/officeart/2005/8/layout/vList5"/>
    <dgm:cxn modelId="{49FC5F21-2A9E-46A8-829F-EB027DF5B248}" type="presParOf" srcId="{4FC94439-65A1-4E5F-85DF-D23190B40CF4}" destId="{9C8B7C68-9A48-469B-9696-DA1670364724}" srcOrd="1" destOrd="0" presId="urn:microsoft.com/office/officeart/2005/8/layout/vList5"/>
    <dgm:cxn modelId="{46137A39-3500-4305-A643-2BAD18A7EF40}" type="presParOf" srcId="{B5B44581-61B6-48E5-9DC7-2BCD1B72B405}" destId="{75019EA1-CBB4-42FC-82B8-55A6AC759BF9}" srcOrd="3" destOrd="0" presId="urn:microsoft.com/office/officeart/2005/8/layout/vList5"/>
    <dgm:cxn modelId="{A7F067B2-8046-4581-802C-7D9B272DD2C7}" type="presParOf" srcId="{B5B44581-61B6-48E5-9DC7-2BCD1B72B405}" destId="{1AA86633-28FD-4F2D-9C40-B61570BF8822}" srcOrd="4" destOrd="0" presId="urn:microsoft.com/office/officeart/2005/8/layout/vList5"/>
    <dgm:cxn modelId="{AD758A5D-80D0-45F3-B6EA-2CF76E045603}" type="presParOf" srcId="{1AA86633-28FD-4F2D-9C40-B61570BF8822}" destId="{29A5C36B-BF56-4045-9DD4-F2E805664AA9}" srcOrd="0" destOrd="0" presId="urn:microsoft.com/office/officeart/2005/8/layout/vList5"/>
    <dgm:cxn modelId="{35FA2826-7DB1-4569-9354-762802919AC8}" type="presParOf" srcId="{1AA86633-28FD-4F2D-9C40-B61570BF8822}" destId="{78CD379D-E672-46CB-AE38-F49AC163647E}" srcOrd="1" destOrd="0" presId="urn:microsoft.com/office/officeart/2005/8/layout/vList5"/>
    <dgm:cxn modelId="{A6EE998E-0A3B-4B22-9A38-1C98A8786BC5}" type="presParOf" srcId="{B5B44581-61B6-48E5-9DC7-2BCD1B72B405}" destId="{2D1B280C-159D-45CC-BC44-844AC7B867D7}" srcOrd="5" destOrd="0" presId="urn:microsoft.com/office/officeart/2005/8/layout/vList5"/>
    <dgm:cxn modelId="{CC480F41-4A03-4845-B10C-3F6067C2370C}" type="presParOf" srcId="{B5B44581-61B6-48E5-9DC7-2BCD1B72B405}" destId="{B973EAE4-07B9-467B-B3C3-B3F067D0C3FA}" srcOrd="6" destOrd="0" presId="urn:microsoft.com/office/officeart/2005/8/layout/vList5"/>
    <dgm:cxn modelId="{4DAA7D1F-9ADA-4D30-9E26-AE4D2D6CF90B}" type="presParOf" srcId="{B973EAE4-07B9-467B-B3C3-B3F067D0C3FA}" destId="{87CB2827-4F7B-4D68-AA00-0C8ED5CC2C6A}" srcOrd="0" destOrd="0" presId="urn:microsoft.com/office/officeart/2005/8/layout/vList5"/>
    <dgm:cxn modelId="{8974398D-3F33-4737-AF42-9BEF6712AC3A}" type="presParOf" srcId="{B973EAE4-07B9-467B-B3C3-B3F067D0C3FA}" destId="{ED90B494-BB27-4C44-8270-F2D277578E8D}"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405606"/>
            <a:ext cx="9144000" cy="2387600"/>
          </a:xfrm>
        </p:spPr>
        <p:txBody>
          <a:bodyPr anchor="b"/>
          <a:lstStyle>
            <a:lvl1pPr algn="ctr">
              <a:defRPr sz="6000"/>
            </a:lvl1pPr>
          </a:lstStyle>
          <a:p>
            <a:r>
              <a:rPr lang="en-US" dirty="0" smtClean="0"/>
              <a:t>Click to edit Master title style</a:t>
            </a:r>
            <a:endParaRPr lang="en-CA" dirty="0"/>
          </a:p>
        </p:txBody>
      </p:sp>
      <p:sp>
        <p:nvSpPr>
          <p:cNvPr id="3" name="Subtitle 2"/>
          <p:cNvSpPr>
            <a:spLocks noGrp="1"/>
          </p:cNvSpPr>
          <p:nvPr>
            <p:ph type="subTitle" idx="1"/>
          </p:nvPr>
        </p:nvSpPr>
        <p:spPr>
          <a:xfrm>
            <a:off x="1524000" y="3429000"/>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BB03E6C8-BA11-43EB-8C3F-ECB3C0945857}" type="datetimeFigureOut">
              <a:rPr lang="en-CA" smtClean="0"/>
              <a:t>08/02/2016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0F666A32-328E-49C5-8679-0819B570AA49}" type="slidenum">
              <a:rPr lang="en-CA" smtClean="0"/>
              <a:t>‹#›</a:t>
            </a:fld>
            <a:endParaRPr lang="en-CA"/>
          </a:p>
        </p:txBody>
      </p:sp>
    </p:spTree>
    <p:extLst>
      <p:ext uri="{BB962C8B-B14F-4D97-AF65-F5344CB8AC3E}">
        <p14:creationId xmlns:p14="http://schemas.microsoft.com/office/powerpoint/2010/main" val="7173910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BB03E6C8-BA11-43EB-8C3F-ECB3C0945857}" type="datetimeFigureOut">
              <a:rPr lang="en-CA" smtClean="0"/>
              <a:t>08/02/2016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0F666A32-328E-49C5-8679-0819B570AA49}" type="slidenum">
              <a:rPr lang="en-CA" smtClean="0"/>
              <a:t>‹#›</a:t>
            </a:fld>
            <a:endParaRPr lang="en-CA"/>
          </a:p>
        </p:txBody>
      </p:sp>
    </p:spTree>
    <p:extLst>
      <p:ext uri="{BB962C8B-B14F-4D97-AF65-F5344CB8AC3E}">
        <p14:creationId xmlns:p14="http://schemas.microsoft.com/office/powerpoint/2010/main" val="18969214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BB03E6C8-BA11-43EB-8C3F-ECB3C0945857}" type="datetimeFigureOut">
              <a:rPr lang="en-CA" smtClean="0"/>
              <a:t>08/02/2016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0F666A32-328E-49C5-8679-0819B570AA49}" type="slidenum">
              <a:rPr lang="en-CA" smtClean="0"/>
              <a:t>‹#›</a:t>
            </a:fld>
            <a:endParaRPr lang="en-CA"/>
          </a:p>
        </p:txBody>
      </p:sp>
    </p:spTree>
    <p:extLst>
      <p:ext uri="{BB962C8B-B14F-4D97-AF65-F5344CB8AC3E}">
        <p14:creationId xmlns:p14="http://schemas.microsoft.com/office/powerpoint/2010/main" val="18195977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BB03E6C8-BA11-43EB-8C3F-ECB3C0945857}" type="datetimeFigureOut">
              <a:rPr lang="en-CA" smtClean="0"/>
              <a:t>08/02/2016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0F666A32-328E-49C5-8679-0819B570AA49}" type="slidenum">
              <a:rPr lang="en-CA" smtClean="0"/>
              <a:t>‹#›</a:t>
            </a:fld>
            <a:endParaRPr lang="en-CA"/>
          </a:p>
        </p:txBody>
      </p:sp>
    </p:spTree>
    <p:extLst>
      <p:ext uri="{BB962C8B-B14F-4D97-AF65-F5344CB8AC3E}">
        <p14:creationId xmlns:p14="http://schemas.microsoft.com/office/powerpoint/2010/main" val="8149447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CA"/>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B03E6C8-BA11-43EB-8C3F-ECB3C0945857}" type="datetimeFigureOut">
              <a:rPr lang="en-CA" smtClean="0"/>
              <a:t>08/02/2016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0F666A32-328E-49C5-8679-0819B570AA49}" type="slidenum">
              <a:rPr lang="en-CA" smtClean="0"/>
              <a:t>‹#›</a:t>
            </a:fld>
            <a:endParaRPr lang="en-CA"/>
          </a:p>
        </p:txBody>
      </p:sp>
    </p:spTree>
    <p:extLst>
      <p:ext uri="{BB962C8B-B14F-4D97-AF65-F5344CB8AC3E}">
        <p14:creationId xmlns:p14="http://schemas.microsoft.com/office/powerpoint/2010/main" val="35911418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BB03E6C8-BA11-43EB-8C3F-ECB3C0945857}" type="datetimeFigureOut">
              <a:rPr lang="en-CA" smtClean="0"/>
              <a:t>08/02/2016</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0F666A32-328E-49C5-8679-0819B570AA49}" type="slidenum">
              <a:rPr lang="en-CA" smtClean="0"/>
              <a:t>‹#›</a:t>
            </a:fld>
            <a:endParaRPr lang="en-CA"/>
          </a:p>
        </p:txBody>
      </p:sp>
    </p:spTree>
    <p:extLst>
      <p:ext uri="{BB962C8B-B14F-4D97-AF65-F5344CB8AC3E}">
        <p14:creationId xmlns:p14="http://schemas.microsoft.com/office/powerpoint/2010/main" val="19634030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CA"/>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BB03E6C8-BA11-43EB-8C3F-ECB3C0945857}" type="datetimeFigureOut">
              <a:rPr lang="en-CA" smtClean="0"/>
              <a:t>08/02/2016</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0F666A32-328E-49C5-8679-0819B570AA49}" type="slidenum">
              <a:rPr lang="en-CA" smtClean="0"/>
              <a:t>‹#›</a:t>
            </a:fld>
            <a:endParaRPr lang="en-CA"/>
          </a:p>
        </p:txBody>
      </p:sp>
    </p:spTree>
    <p:extLst>
      <p:ext uri="{BB962C8B-B14F-4D97-AF65-F5344CB8AC3E}">
        <p14:creationId xmlns:p14="http://schemas.microsoft.com/office/powerpoint/2010/main" val="19834500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BB03E6C8-BA11-43EB-8C3F-ECB3C0945857}" type="datetimeFigureOut">
              <a:rPr lang="en-CA" smtClean="0"/>
              <a:t>08/02/2016</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0F666A32-328E-49C5-8679-0819B570AA49}" type="slidenum">
              <a:rPr lang="en-CA" smtClean="0"/>
              <a:t>‹#›</a:t>
            </a:fld>
            <a:endParaRPr lang="en-CA"/>
          </a:p>
        </p:txBody>
      </p:sp>
    </p:spTree>
    <p:extLst>
      <p:ext uri="{BB962C8B-B14F-4D97-AF65-F5344CB8AC3E}">
        <p14:creationId xmlns:p14="http://schemas.microsoft.com/office/powerpoint/2010/main" val="5518018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03E6C8-BA11-43EB-8C3F-ECB3C0945857}" type="datetimeFigureOut">
              <a:rPr lang="en-CA" smtClean="0"/>
              <a:t>08/02/2016</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0F666A32-328E-49C5-8679-0819B570AA49}" type="slidenum">
              <a:rPr lang="en-CA" smtClean="0"/>
              <a:t>‹#›</a:t>
            </a:fld>
            <a:endParaRPr lang="en-CA"/>
          </a:p>
        </p:txBody>
      </p:sp>
    </p:spTree>
    <p:extLst>
      <p:ext uri="{BB962C8B-B14F-4D97-AF65-F5344CB8AC3E}">
        <p14:creationId xmlns:p14="http://schemas.microsoft.com/office/powerpoint/2010/main" val="9539631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CA"/>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03E6C8-BA11-43EB-8C3F-ECB3C0945857}" type="datetimeFigureOut">
              <a:rPr lang="en-CA" smtClean="0"/>
              <a:t>08/02/2016</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0F666A32-328E-49C5-8679-0819B570AA49}" type="slidenum">
              <a:rPr lang="en-CA" smtClean="0"/>
              <a:t>‹#›</a:t>
            </a:fld>
            <a:endParaRPr lang="en-CA"/>
          </a:p>
        </p:txBody>
      </p:sp>
    </p:spTree>
    <p:extLst>
      <p:ext uri="{BB962C8B-B14F-4D97-AF65-F5344CB8AC3E}">
        <p14:creationId xmlns:p14="http://schemas.microsoft.com/office/powerpoint/2010/main" val="32636476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CA"/>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03E6C8-BA11-43EB-8C3F-ECB3C0945857}" type="datetimeFigureOut">
              <a:rPr lang="en-CA" smtClean="0"/>
              <a:t>08/02/2016</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0F666A32-328E-49C5-8679-0819B570AA49}" type="slidenum">
              <a:rPr lang="en-CA" smtClean="0"/>
              <a:t>‹#›</a:t>
            </a:fld>
            <a:endParaRPr lang="en-CA"/>
          </a:p>
        </p:txBody>
      </p:sp>
    </p:spTree>
    <p:extLst>
      <p:ext uri="{BB962C8B-B14F-4D97-AF65-F5344CB8AC3E}">
        <p14:creationId xmlns:p14="http://schemas.microsoft.com/office/powerpoint/2010/main" val="11083740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03E6C8-BA11-43EB-8C3F-ECB3C0945857}" type="datetimeFigureOut">
              <a:rPr lang="en-CA" smtClean="0"/>
              <a:t>08/02/2016</a:t>
            </a:fld>
            <a:endParaRPr lang="en-CA"/>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666A32-328E-49C5-8679-0819B570AA49}" type="slidenum">
              <a:rPr lang="en-CA" smtClean="0"/>
              <a:t>‹#›</a:t>
            </a:fld>
            <a:endParaRPr lang="en-CA"/>
          </a:p>
        </p:txBody>
      </p:sp>
      <p:pic>
        <p:nvPicPr>
          <p:cNvPr id="7" name="Picture 6"/>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838201" y="5258056"/>
            <a:ext cx="3938751" cy="918906"/>
          </a:xfrm>
          <a:prstGeom prst="rect">
            <a:avLst/>
          </a:prstGeom>
        </p:spPr>
      </p:pic>
    </p:spTree>
    <p:extLst>
      <p:ext uri="{BB962C8B-B14F-4D97-AF65-F5344CB8AC3E}">
        <p14:creationId xmlns:p14="http://schemas.microsoft.com/office/powerpoint/2010/main" val="7269778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2366"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hyperlink" Target="mailto:abbey.sinclair@sokllp.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sokllp.com/" TargetMode="External"/><Relationship Id="rId2" Type="http://schemas.openxmlformats.org/officeDocument/2006/relationships/hyperlink" Target="mailto:Paul.Scargall@sokllp.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57993" y="2600325"/>
            <a:ext cx="9144000" cy="2140858"/>
          </a:xfrm>
        </p:spPr>
        <p:txBody>
          <a:bodyPr>
            <a:normAutofit fontScale="92500" lnSpcReduction="20000"/>
          </a:bodyPr>
          <a:lstStyle/>
          <a:p>
            <a:endParaRPr lang="en-CA" sz="3600" dirty="0" smtClean="0"/>
          </a:p>
          <a:p>
            <a:r>
              <a:rPr lang="en-CA" sz="3200" b="1" dirty="0" smtClean="0"/>
              <a:t>Ontario </a:t>
            </a:r>
            <a:r>
              <a:rPr lang="en-CA" sz="3200" b="1" dirty="0"/>
              <a:t>Bar </a:t>
            </a:r>
            <a:r>
              <a:rPr lang="en-CA" sz="3200" b="1" dirty="0" smtClean="0"/>
              <a:t>Association </a:t>
            </a:r>
          </a:p>
          <a:p>
            <a:r>
              <a:rPr lang="en-CA" sz="3200" b="1" dirty="0" smtClean="0"/>
              <a:t>Institute</a:t>
            </a:r>
            <a:endParaRPr lang="en-CA" sz="3200" b="1" dirty="0"/>
          </a:p>
          <a:p>
            <a:r>
              <a:rPr lang="en-CA" dirty="0" smtClean="0"/>
              <a:t>Changing </a:t>
            </a:r>
            <a:r>
              <a:rPr lang="en-CA" dirty="0"/>
              <a:t>Landscapes in Municipal and Planning Law v. 2.0</a:t>
            </a:r>
          </a:p>
          <a:p>
            <a:r>
              <a:rPr lang="en-CA" dirty="0"/>
              <a:t>February 5, 2016</a:t>
            </a:r>
          </a:p>
          <a:p>
            <a:endParaRPr lang="en-CA" dirty="0"/>
          </a:p>
        </p:txBody>
      </p:sp>
      <p:sp>
        <p:nvSpPr>
          <p:cNvPr id="9" name="Rectangle 8"/>
          <p:cNvSpPr/>
          <p:nvPr/>
        </p:nvSpPr>
        <p:spPr>
          <a:xfrm>
            <a:off x="8543925" y="5215612"/>
            <a:ext cx="3048000" cy="646331"/>
          </a:xfrm>
          <a:prstGeom prst="rect">
            <a:avLst/>
          </a:prstGeom>
        </p:spPr>
        <p:txBody>
          <a:bodyPr>
            <a:spAutoFit/>
          </a:bodyPr>
          <a:lstStyle/>
          <a:p>
            <a:pPr lvl="0" algn="r">
              <a:lnSpc>
                <a:spcPct val="90000"/>
              </a:lnSpc>
            </a:pPr>
            <a:r>
              <a:rPr lang="en-CA" sz="2000" dirty="0" smtClean="0">
                <a:solidFill>
                  <a:prstClr val="black"/>
                </a:solidFill>
              </a:rPr>
              <a:t>Paul B. Scargall</a:t>
            </a:r>
            <a:endParaRPr lang="en-CA" sz="2000" dirty="0">
              <a:solidFill>
                <a:prstClr val="black"/>
              </a:solidFill>
            </a:endParaRPr>
          </a:p>
          <a:p>
            <a:pPr lvl="0" algn="r">
              <a:lnSpc>
                <a:spcPct val="90000"/>
              </a:lnSpc>
            </a:pPr>
            <a:r>
              <a:rPr lang="en-CA" sz="2000" dirty="0" smtClean="0">
                <a:solidFill>
                  <a:prstClr val="black"/>
                </a:solidFill>
                <a:hlinkClick r:id="rId2"/>
              </a:rPr>
              <a:t>Paul.Scargall@sokllp.com</a:t>
            </a:r>
            <a:endParaRPr lang="en-CA" sz="2000" dirty="0">
              <a:solidFill>
                <a:prstClr val="black"/>
              </a:solidFill>
            </a:endParaRPr>
          </a:p>
        </p:txBody>
      </p:sp>
      <p:sp>
        <p:nvSpPr>
          <p:cNvPr id="4" name="Title 3"/>
          <p:cNvSpPr>
            <a:spLocks noGrp="1"/>
          </p:cNvSpPr>
          <p:nvPr>
            <p:ph type="ctrTitle"/>
          </p:nvPr>
        </p:nvSpPr>
        <p:spPr>
          <a:xfrm>
            <a:off x="1524000" y="664686"/>
            <a:ext cx="9144000" cy="2387600"/>
          </a:xfrm>
        </p:spPr>
        <p:txBody>
          <a:bodyPr>
            <a:normAutofit fontScale="90000"/>
          </a:bodyPr>
          <a:lstStyle/>
          <a:p>
            <a:r>
              <a:rPr lang="en-CA" sz="3600" b="1" dirty="0" smtClean="0">
                <a:solidFill>
                  <a:srgbClr val="030697"/>
                </a:solidFill>
              </a:rPr>
              <a:t/>
            </a:r>
            <a:br>
              <a:rPr lang="en-CA" sz="3600" b="1" dirty="0" smtClean="0">
                <a:solidFill>
                  <a:srgbClr val="030697"/>
                </a:solidFill>
              </a:rPr>
            </a:br>
            <a:r>
              <a:rPr lang="en-CA" sz="3600" b="1" dirty="0" smtClean="0">
                <a:solidFill>
                  <a:srgbClr val="030697"/>
                </a:solidFill>
              </a:rPr>
              <a:t/>
            </a:r>
            <a:br>
              <a:rPr lang="en-CA" sz="3600" b="1" dirty="0" smtClean="0">
                <a:solidFill>
                  <a:srgbClr val="030697"/>
                </a:solidFill>
              </a:rPr>
            </a:br>
            <a:r>
              <a:rPr lang="en-CA" sz="3600" b="1" dirty="0">
                <a:solidFill>
                  <a:srgbClr val="030697"/>
                </a:solidFill>
              </a:rPr>
              <a:t/>
            </a:r>
            <a:br>
              <a:rPr lang="en-CA" sz="3600" b="1" dirty="0">
                <a:solidFill>
                  <a:srgbClr val="030697"/>
                </a:solidFill>
              </a:rPr>
            </a:br>
            <a:r>
              <a:rPr lang="en-CA" sz="3600" b="1" dirty="0" smtClean="0">
                <a:solidFill>
                  <a:srgbClr val="030697"/>
                </a:solidFill>
              </a:rPr>
              <a:t/>
            </a:r>
            <a:br>
              <a:rPr lang="en-CA" sz="3600" b="1" dirty="0" smtClean="0">
                <a:solidFill>
                  <a:srgbClr val="030697"/>
                </a:solidFill>
              </a:rPr>
            </a:br>
            <a:r>
              <a:rPr lang="en-CA" sz="4900" b="1" dirty="0" smtClean="0">
                <a:solidFill>
                  <a:srgbClr val="030697"/>
                </a:solidFill>
                <a:latin typeface="+mn-lt"/>
              </a:rPr>
              <a:t>Expropriation</a:t>
            </a:r>
            <a:r>
              <a:rPr lang="en-CA" sz="4900" b="1" dirty="0">
                <a:solidFill>
                  <a:srgbClr val="030697"/>
                </a:solidFill>
                <a:latin typeface="+mn-lt"/>
              </a:rPr>
              <a:t>:</a:t>
            </a:r>
            <a:br>
              <a:rPr lang="en-CA" sz="4900" b="1" dirty="0">
                <a:solidFill>
                  <a:srgbClr val="030697"/>
                </a:solidFill>
                <a:latin typeface="+mn-lt"/>
              </a:rPr>
            </a:br>
            <a:r>
              <a:rPr lang="en-CA" sz="4900" b="1" dirty="0">
                <a:solidFill>
                  <a:srgbClr val="030697"/>
                </a:solidFill>
                <a:latin typeface="+mn-lt"/>
              </a:rPr>
              <a:t>The Legal Landscape Since </a:t>
            </a:r>
            <a:r>
              <a:rPr lang="en-CA" sz="4900" b="1" i="1" dirty="0">
                <a:solidFill>
                  <a:srgbClr val="030697"/>
                </a:solidFill>
                <a:latin typeface="+mn-lt"/>
              </a:rPr>
              <a:t>Antrim</a:t>
            </a:r>
            <a:r>
              <a:rPr lang="en-CA" sz="4900" b="1" dirty="0">
                <a:solidFill>
                  <a:srgbClr val="030697"/>
                </a:solidFill>
                <a:latin typeface="+mn-lt"/>
              </a:rPr>
              <a:t> </a:t>
            </a:r>
            <a:r>
              <a:rPr lang="en-CA" b="1" dirty="0">
                <a:solidFill>
                  <a:srgbClr val="030697"/>
                </a:solidFill>
              </a:rPr>
              <a:t/>
            </a:r>
            <a:br>
              <a:rPr lang="en-CA" b="1" dirty="0">
                <a:solidFill>
                  <a:srgbClr val="030697"/>
                </a:solidFill>
              </a:rPr>
            </a:br>
            <a:endParaRPr lang="en-CA" dirty="0"/>
          </a:p>
        </p:txBody>
      </p:sp>
    </p:spTree>
    <p:extLst>
      <p:ext uri="{BB962C8B-B14F-4D97-AF65-F5344CB8AC3E}">
        <p14:creationId xmlns:p14="http://schemas.microsoft.com/office/powerpoint/2010/main" val="297122358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460500"/>
          </a:xfrm>
        </p:spPr>
        <p:txBody>
          <a:bodyPr>
            <a:normAutofit fontScale="90000"/>
          </a:bodyPr>
          <a:lstStyle/>
          <a:p>
            <a:pPr algn="ctr"/>
            <a:r>
              <a:rPr lang="en-CA" sz="3600" b="1" i="1" dirty="0">
                <a:solidFill>
                  <a:srgbClr val="030697"/>
                </a:solidFill>
                <a:latin typeface="+mn-lt"/>
              </a:rPr>
              <a:t/>
            </a:r>
            <a:br>
              <a:rPr lang="en-CA" sz="3600" b="1" i="1" dirty="0">
                <a:solidFill>
                  <a:srgbClr val="030697"/>
                </a:solidFill>
                <a:latin typeface="+mn-lt"/>
              </a:rPr>
            </a:br>
            <a:r>
              <a:rPr lang="en-CA" sz="3300" b="1" i="1" dirty="0" err="1" smtClean="0">
                <a:solidFill>
                  <a:srgbClr val="030697"/>
                </a:solidFill>
                <a:latin typeface="+mn-lt"/>
              </a:rPr>
              <a:t>Erbsville</a:t>
            </a:r>
            <a:r>
              <a:rPr lang="en-CA" sz="3300" b="1" i="1" dirty="0" smtClean="0">
                <a:solidFill>
                  <a:srgbClr val="030697"/>
                </a:solidFill>
                <a:latin typeface="+mn-lt"/>
              </a:rPr>
              <a:t> </a:t>
            </a:r>
            <a:r>
              <a:rPr lang="en-CA" sz="3300" b="1" i="1" dirty="0">
                <a:solidFill>
                  <a:srgbClr val="030697"/>
                </a:solidFill>
                <a:latin typeface="+mn-lt"/>
              </a:rPr>
              <a:t>Road Development Inc. v. </a:t>
            </a:r>
            <a:r>
              <a:rPr lang="en-CA" sz="3300" b="1" i="1" dirty="0" smtClean="0">
                <a:solidFill>
                  <a:srgbClr val="030697"/>
                </a:solidFill>
                <a:latin typeface="+mn-lt"/>
              </a:rPr>
              <a:t/>
            </a:r>
            <a:br>
              <a:rPr lang="en-CA" sz="3300" b="1" i="1" dirty="0" smtClean="0">
                <a:solidFill>
                  <a:srgbClr val="030697"/>
                </a:solidFill>
                <a:latin typeface="+mn-lt"/>
              </a:rPr>
            </a:br>
            <a:r>
              <a:rPr lang="en-CA" sz="3300" b="1" i="1" dirty="0" smtClean="0">
                <a:solidFill>
                  <a:srgbClr val="030697"/>
                </a:solidFill>
                <a:latin typeface="+mn-lt"/>
              </a:rPr>
              <a:t>Waterloo </a:t>
            </a:r>
            <a:r>
              <a:rPr lang="en-CA" sz="3300" b="1" i="1" dirty="0">
                <a:solidFill>
                  <a:srgbClr val="030697"/>
                </a:solidFill>
                <a:latin typeface="+mn-lt"/>
              </a:rPr>
              <a:t>Region District School </a:t>
            </a:r>
            <a:r>
              <a:rPr lang="en-CA" sz="3300" b="1" i="1" dirty="0" smtClean="0">
                <a:solidFill>
                  <a:srgbClr val="030697"/>
                </a:solidFill>
                <a:latin typeface="+mn-lt"/>
              </a:rPr>
              <a:t>Board</a:t>
            </a:r>
            <a:r>
              <a:rPr lang="en-CA" sz="3300" dirty="0" smtClean="0">
                <a:solidFill>
                  <a:srgbClr val="030697"/>
                </a:solidFill>
                <a:latin typeface="+mn-lt"/>
              </a:rPr>
              <a:t/>
            </a:r>
            <a:br>
              <a:rPr lang="en-CA" sz="3300" dirty="0" smtClean="0">
                <a:solidFill>
                  <a:srgbClr val="030697"/>
                </a:solidFill>
                <a:latin typeface="+mn-lt"/>
              </a:rPr>
            </a:br>
            <a:r>
              <a:rPr lang="en-US" sz="3300" dirty="0" smtClean="0">
                <a:solidFill>
                  <a:srgbClr val="030697"/>
                </a:solidFill>
                <a:latin typeface="+mn-lt"/>
              </a:rPr>
              <a:t>2015 </a:t>
            </a:r>
            <a:r>
              <a:rPr lang="en-US" sz="3300" dirty="0">
                <a:solidFill>
                  <a:srgbClr val="030697"/>
                </a:solidFill>
                <a:latin typeface="+mn-lt"/>
              </a:rPr>
              <a:t>ONSC </a:t>
            </a:r>
            <a:r>
              <a:rPr lang="en-US" sz="3300" dirty="0" smtClean="0">
                <a:solidFill>
                  <a:srgbClr val="030697"/>
                </a:solidFill>
                <a:latin typeface="+mn-lt"/>
              </a:rPr>
              <a:t>5216, 260 ACWS (3d) 95 (Ont. Div. Ct.).</a:t>
            </a:r>
            <a:br>
              <a:rPr lang="en-US" sz="3300" dirty="0" smtClean="0">
                <a:solidFill>
                  <a:srgbClr val="030697"/>
                </a:solidFill>
                <a:latin typeface="+mn-lt"/>
              </a:rPr>
            </a:br>
            <a:r>
              <a:rPr lang="en-US" sz="2200" b="1" i="1" dirty="0" smtClean="0">
                <a:solidFill>
                  <a:srgbClr val="030697"/>
                </a:solidFill>
                <a:latin typeface="+mn-lt"/>
              </a:rPr>
              <a:t>Interest on compensation </a:t>
            </a:r>
            <a:r>
              <a:rPr lang="en-CA" dirty="0"/>
              <a:t/>
            </a:r>
            <a:br>
              <a:rPr lang="en-CA" dirty="0"/>
            </a:br>
            <a:endParaRPr lang="en-CA" dirty="0"/>
          </a:p>
        </p:txBody>
      </p:sp>
      <p:sp>
        <p:nvSpPr>
          <p:cNvPr id="3" name="Content Placeholder 2"/>
          <p:cNvSpPr>
            <a:spLocks noGrp="1"/>
          </p:cNvSpPr>
          <p:nvPr>
            <p:ph idx="1"/>
          </p:nvPr>
        </p:nvSpPr>
        <p:spPr/>
        <p:txBody>
          <a:bodyPr>
            <a:normAutofit/>
          </a:bodyPr>
          <a:lstStyle/>
          <a:p>
            <a:pPr marL="0" indent="0" algn="just">
              <a:spcBef>
                <a:spcPts val="0"/>
              </a:spcBef>
              <a:buNone/>
            </a:pPr>
            <a:r>
              <a:rPr lang="en-CA" sz="1900" dirty="0" smtClean="0">
                <a:solidFill>
                  <a:srgbClr val="030697"/>
                </a:solidFill>
              </a:rPr>
              <a:t>BACKGROUND:</a:t>
            </a:r>
          </a:p>
          <a:p>
            <a:pPr algn="just">
              <a:spcBef>
                <a:spcPts val="0"/>
              </a:spcBef>
            </a:pPr>
            <a:r>
              <a:rPr lang="en-US" sz="1900" dirty="0"/>
              <a:t>The case involved an </a:t>
            </a:r>
            <a:r>
              <a:rPr lang="en-US" sz="1900" dirty="0" smtClean="0"/>
              <a:t>appeal to the Ontario Divisional Court </a:t>
            </a:r>
            <a:r>
              <a:rPr lang="en-US" sz="1900" dirty="0"/>
              <a:t>by the Waterloo Regional District School Board of a decision </a:t>
            </a:r>
            <a:r>
              <a:rPr lang="en-US" sz="1900" dirty="0" smtClean="0"/>
              <a:t>awarding </a:t>
            </a:r>
            <a:r>
              <a:rPr lang="en-US" sz="1900" dirty="0"/>
              <a:t>the owner statutory interest on compensation accruing from the </a:t>
            </a:r>
            <a:r>
              <a:rPr lang="en-US" sz="1900" dirty="0" smtClean="0"/>
              <a:t>date a </a:t>
            </a:r>
            <a:r>
              <a:rPr lang="en-US" sz="1900" dirty="0"/>
              <a:t>subdivision </a:t>
            </a:r>
            <a:r>
              <a:rPr lang="en-US" sz="1900" dirty="0" smtClean="0"/>
              <a:t>plan received draft approval </a:t>
            </a:r>
            <a:r>
              <a:rPr lang="en-US" sz="1900" dirty="0"/>
              <a:t>designating the property as a future school </a:t>
            </a:r>
            <a:r>
              <a:rPr lang="en-US" sz="1900" dirty="0" smtClean="0"/>
              <a:t>site. The draft approval predated the expropriation of the lands by approximately six and a half years. </a:t>
            </a:r>
          </a:p>
          <a:p>
            <a:pPr marL="0" indent="0" algn="just">
              <a:spcBef>
                <a:spcPts val="0"/>
              </a:spcBef>
              <a:buNone/>
            </a:pPr>
            <a:endParaRPr lang="en-CA" sz="1000" dirty="0" smtClean="0">
              <a:solidFill>
                <a:srgbClr val="030697"/>
              </a:solidFill>
            </a:endParaRPr>
          </a:p>
          <a:p>
            <a:pPr marL="0" indent="0" algn="just">
              <a:spcBef>
                <a:spcPts val="0"/>
              </a:spcBef>
              <a:buNone/>
            </a:pPr>
            <a:r>
              <a:rPr lang="en-CA" sz="1900" dirty="0" smtClean="0">
                <a:solidFill>
                  <a:srgbClr val="030697"/>
                </a:solidFill>
              </a:rPr>
              <a:t>DECISION:</a:t>
            </a:r>
          </a:p>
          <a:p>
            <a:pPr algn="just">
              <a:spcBef>
                <a:spcPts val="0"/>
              </a:spcBef>
            </a:pPr>
            <a:r>
              <a:rPr lang="en-US" sz="1900" dirty="0"/>
              <a:t>The Divisional Court succinctly </a:t>
            </a:r>
            <a:r>
              <a:rPr lang="en-US" sz="1900" dirty="0" smtClean="0"/>
              <a:t>summarized </a:t>
            </a:r>
            <a:r>
              <a:rPr lang="en-US" sz="1900" dirty="0"/>
              <a:t>its findings stating </a:t>
            </a:r>
            <a:r>
              <a:rPr lang="en-US" sz="1900" dirty="0" smtClean="0"/>
              <a:t>that:</a:t>
            </a:r>
            <a:endParaRPr lang="en-CA" sz="1900" dirty="0"/>
          </a:p>
          <a:p>
            <a:pPr marL="457200" lvl="1" indent="0" algn="just">
              <a:spcBef>
                <a:spcPts val="0"/>
              </a:spcBef>
              <a:buNone/>
            </a:pPr>
            <a:r>
              <a:rPr lang="en-US" sz="1700" b="1" i="1" dirty="0" smtClean="0"/>
              <a:t>In my view, the board member applied the correct test for the commencement date for interest under s. 33(1). He made no legal error in awarding interest for a period of time preceding the expropriation. His finding that productive use of the land ceased at the time Plan 30T-97017 received draft approval was reasonable. His failure to refer to other uses to which Block 38 was put after the date did not affect the result. His decision to dismiss the School Board’s request to deny interest due to delay was also reasonable</a:t>
            </a:r>
            <a:r>
              <a:rPr lang="en-US" sz="1700" i="1" dirty="0" smtClean="0"/>
              <a:t>. </a:t>
            </a:r>
          </a:p>
          <a:p>
            <a:pPr marL="457200" lvl="1" indent="0" algn="just">
              <a:spcBef>
                <a:spcPts val="0"/>
              </a:spcBef>
              <a:buNone/>
            </a:pPr>
            <a:r>
              <a:rPr lang="en-US" sz="1700" dirty="0" smtClean="0"/>
              <a:t>[emphasis added](para. 89).</a:t>
            </a:r>
            <a:endParaRPr lang="en-CA" sz="1700" dirty="0"/>
          </a:p>
          <a:p>
            <a:endParaRPr lang="en-CA" sz="2000" dirty="0">
              <a:solidFill>
                <a:srgbClr val="030697"/>
              </a:solidFill>
            </a:endParaRPr>
          </a:p>
        </p:txBody>
      </p:sp>
    </p:spTree>
    <p:extLst>
      <p:ext uri="{BB962C8B-B14F-4D97-AF65-F5344CB8AC3E}">
        <p14:creationId xmlns:p14="http://schemas.microsoft.com/office/powerpoint/2010/main" val="27700536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89429"/>
            <a:ext cx="10515600" cy="5487534"/>
          </a:xfrm>
        </p:spPr>
        <p:txBody>
          <a:bodyPr/>
          <a:lstStyle/>
          <a:p>
            <a:pPr algn="ctr"/>
            <a:endParaRPr lang="en-US" dirty="0" smtClean="0"/>
          </a:p>
          <a:p>
            <a:pPr marL="0" indent="0" algn="ctr">
              <a:buNone/>
            </a:pPr>
            <a:r>
              <a:rPr lang="en-US" sz="4400" b="1" dirty="0" smtClean="0">
                <a:solidFill>
                  <a:srgbClr val="030697"/>
                </a:solidFill>
              </a:rPr>
              <a:t>THANK YOU</a:t>
            </a:r>
          </a:p>
          <a:p>
            <a:pPr marL="0" indent="0" algn="ctr">
              <a:buNone/>
            </a:pPr>
            <a:endParaRPr lang="en-US" sz="1200" b="1" dirty="0" smtClean="0">
              <a:solidFill>
                <a:srgbClr val="030697"/>
              </a:solidFill>
            </a:endParaRPr>
          </a:p>
          <a:p>
            <a:pPr marL="0" indent="0" algn="ctr">
              <a:buNone/>
            </a:pPr>
            <a:r>
              <a:rPr lang="en-US" sz="2400" b="1" dirty="0" smtClean="0">
                <a:solidFill>
                  <a:srgbClr val="030697"/>
                </a:solidFill>
              </a:rPr>
              <a:t>For more information contact:</a:t>
            </a:r>
          </a:p>
          <a:p>
            <a:pPr marL="0" indent="0" algn="ctr">
              <a:buNone/>
            </a:pPr>
            <a:endParaRPr lang="en-US" sz="1400" b="1" dirty="0" smtClean="0">
              <a:solidFill>
                <a:srgbClr val="030697"/>
              </a:solidFill>
            </a:endParaRPr>
          </a:p>
          <a:p>
            <a:pPr marL="0" indent="0" algn="ctr">
              <a:spcBef>
                <a:spcPts val="0"/>
              </a:spcBef>
              <a:buNone/>
            </a:pPr>
            <a:r>
              <a:rPr lang="en-US" sz="2000" b="1" dirty="0" smtClean="0"/>
              <a:t>Paul B. Scargall</a:t>
            </a:r>
          </a:p>
          <a:p>
            <a:pPr marL="0" indent="0" algn="ctr">
              <a:spcBef>
                <a:spcPts val="0"/>
              </a:spcBef>
              <a:buNone/>
            </a:pPr>
            <a:r>
              <a:rPr lang="en-US" sz="1600" dirty="0" smtClean="0">
                <a:solidFill>
                  <a:srgbClr val="030697"/>
                </a:solidFill>
                <a:hlinkClick r:id="rId2"/>
              </a:rPr>
              <a:t>Paul.Scargall@sokllp.com</a:t>
            </a:r>
            <a:endParaRPr lang="en-US" sz="1600" dirty="0" smtClean="0">
              <a:solidFill>
                <a:srgbClr val="030697"/>
              </a:solidFill>
            </a:endParaRPr>
          </a:p>
          <a:p>
            <a:pPr marL="0" indent="0" algn="ctr">
              <a:buNone/>
            </a:pPr>
            <a:endParaRPr lang="en-US" sz="1400" dirty="0" smtClean="0">
              <a:solidFill>
                <a:srgbClr val="030697"/>
              </a:solidFill>
            </a:endParaRPr>
          </a:p>
          <a:p>
            <a:pPr marL="0" indent="0" algn="ctr">
              <a:spcBef>
                <a:spcPts val="0"/>
              </a:spcBef>
              <a:buNone/>
            </a:pPr>
            <a:r>
              <a:rPr lang="en-US" sz="1600" b="1" dirty="0" smtClean="0"/>
              <a:t>SCARGALL </a:t>
            </a:r>
            <a:r>
              <a:rPr lang="en-US" sz="1600" b="1" dirty="0"/>
              <a:t>OWEN-KING LLP</a:t>
            </a:r>
            <a:endParaRPr lang="en-US" sz="1600" dirty="0"/>
          </a:p>
          <a:p>
            <a:pPr marL="0" indent="0" algn="ctr">
              <a:spcBef>
                <a:spcPts val="0"/>
              </a:spcBef>
              <a:buNone/>
            </a:pPr>
            <a:r>
              <a:rPr lang="en-US" sz="1600" dirty="0"/>
              <a:t>250 Yonge Street, Suite 2200, </a:t>
            </a:r>
            <a:r>
              <a:rPr lang="en-US" sz="1600" dirty="0" smtClean="0"/>
              <a:t>P. O. </a:t>
            </a:r>
            <a:r>
              <a:rPr lang="en-US" sz="1600" dirty="0"/>
              <a:t>Box 4, </a:t>
            </a:r>
          </a:p>
          <a:p>
            <a:pPr marL="0" indent="0" algn="ctr">
              <a:spcBef>
                <a:spcPts val="0"/>
              </a:spcBef>
              <a:buNone/>
            </a:pPr>
            <a:r>
              <a:rPr lang="en-US" sz="1600" dirty="0"/>
              <a:t>Toronto, Ontario M5B 2L7</a:t>
            </a:r>
          </a:p>
          <a:p>
            <a:pPr marL="0" indent="0" algn="ctr">
              <a:spcBef>
                <a:spcPts val="0"/>
              </a:spcBef>
              <a:buNone/>
            </a:pPr>
            <a:r>
              <a:rPr lang="is-IS" sz="1600" b="1" dirty="0"/>
              <a:t>T</a:t>
            </a:r>
            <a:r>
              <a:rPr lang="is-IS" sz="1600" dirty="0"/>
              <a:t> 416 869 2202 </a:t>
            </a:r>
            <a:r>
              <a:rPr lang="is-IS" sz="1600" b="1" dirty="0"/>
              <a:t>F</a:t>
            </a:r>
            <a:r>
              <a:rPr lang="is-IS" sz="1600" dirty="0"/>
              <a:t> 416 869 </a:t>
            </a:r>
            <a:r>
              <a:rPr lang="is-IS" sz="1600" dirty="0" smtClean="0"/>
              <a:t>2201</a:t>
            </a:r>
          </a:p>
          <a:p>
            <a:pPr marL="0" indent="0" algn="ctr">
              <a:spcBef>
                <a:spcPts val="0"/>
              </a:spcBef>
              <a:buNone/>
            </a:pPr>
            <a:r>
              <a:rPr lang="is-IS" sz="1600" b="1" dirty="0" smtClean="0">
                <a:hlinkClick r:id="rId3"/>
              </a:rPr>
              <a:t>www.sokllp.com</a:t>
            </a:r>
            <a:endParaRPr lang="is-IS" sz="1600" b="1" dirty="0" smtClean="0"/>
          </a:p>
          <a:p>
            <a:pPr marL="0" indent="0" algn="ctr">
              <a:spcBef>
                <a:spcPts val="0"/>
              </a:spcBef>
              <a:buNone/>
            </a:pPr>
            <a:endParaRPr lang="en-US" sz="1600" b="1" dirty="0" smtClean="0"/>
          </a:p>
          <a:p>
            <a:pPr marL="0" indent="0" algn="ctr">
              <a:buNone/>
            </a:pPr>
            <a:endParaRPr lang="en-US" sz="2400" b="1" dirty="0" smtClean="0">
              <a:solidFill>
                <a:srgbClr val="030697"/>
              </a:solidFill>
            </a:endParaRPr>
          </a:p>
        </p:txBody>
      </p:sp>
    </p:spTree>
    <p:extLst>
      <p:ext uri="{BB962C8B-B14F-4D97-AF65-F5344CB8AC3E}">
        <p14:creationId xmlns:p14="http://schemas.microsoft.com/office/powerpoint/2010/main" val="16226435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41161"/>
          </a:xfrm>
        </p:spPr>
        <p:txBody>
          <a:bodyPr>
            <a:normAutofit/>
          </a:bodyPr>
          <a:lstStyle/>
          <a:p>
            <a:pPr algn="ctr"/>
            <a:r>
              <a:rPr lang="en-US" sz="3000" b="1" dirty="0" smtClean="0">
                <a:solidFill>
                  <a:srgbClr val="030697"/>
                </a:solidFill>
                <a:latin typeface="+mn-lt"/>
              </a:rPr>
              <a:t>The Expropriation Process</a:t>
            </a:r>
            <a:endParaRPr lang="en-CA" sz="3000" b="1" dirty="0">
              <a:latin typeface="+mn-l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000861823"/>
              </p:ext>
            </p:extLst>
          </p:nvPr>
        </p:nvGraphicFramePr>
        <p:xfrm>
          <a:off x="838200" y="1052423"/>
          <a:ext cx="10515600" cy="42828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942862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690023635"/>
              </p:ext>
            </p:extLst>
          </p:nvPr>
        </p:nvGraphicFramePr>
        <p:xfrm>
          <a:off x="807720" y="1447800"/>
          <a:ext cx="10546080" cy="49072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itle 1"/>
          <p:cNvSpPr>
            <a:spLocks noGrp="1"/>
          </p:cNvSpPr>
          <p:nvPr>
            <p:ph type="title"/>
          </p:nvPr>
        </p:nvSpPr>
        <p:spPr>
          <a:xfrm>
            <a:off x="838200" y="489858"/>
            <a:ext cx="10515600" cy="957942"/>
          </a:xfrm>
        </p:spPr>
        <p:txBody>
          <a:bodyPr>
            <a:normAutofit fontScale="90000"/>
          </a:bodyPr>
          <a:lstStyle/>
          <a:p>
            <a:pPr algn="ctr"/>
            <a:r>
              <a:rPr lang="en-US" sz="3300" b="1" dirty="0" smtClean="0">
                <a:solidFill>
                  <a:srgbClr val="030697"/>
                </a:solidFill>
                <a:latin typeface="+mn-lt"/>
              </a:rPr>
              <a:t>Compensation: Making the Owner </a:t>
            </a:r>
            <a:r>
              <a:rPr lang="en-CA" sz="3300" b="1" dirty="0" smtClean="0">
                <a:solidFill>
                  <a:srgbClr val="030697"/>
                </a:solidFill>
                <a:latin typeface="+mn-lt"/>
              </a:rPr>
              <a:t>"Whole"</a:t>
            </a:r>
            <a:r>
              <a:rPr lang="en-CA" sz="3200" dirty="0"/>
              <a:t/>
            </a:r>
            <a:br>
              <a:rPr lang="en-CA" sz="3200" dirty="0"/>
            </a:br>
            <a:endParaRPr lang="en-CA" sz="3200" b="1" dirty="0">
              <a:solidFill>
                <a:schemeClr val="accent5">
                  <a:lumMod val="75000"/>
                </a:schemeClr>
              </a:solidFill>
              <a:latin typeface="+mn-lt"/>
            </a:endParaRPr>
          </a:p>
        </p:txBody>
      </p:sp>
    </p:spTree>
    <p:extLst>
      <p:ext uri="{BB962C8B-B14F-4D97-AF65-F5344CB8AC3E}">
        <p14:creationId xmlns:p14="http://schemas.microsoft.com/office/powerpoint/2010/main" val="6624760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88925"/>
            <a:ext cx="10515600" cy="1325563"/>
          </a:xfrm>
        </p:spPr>
        <p:txBody>
          <a:bodyPr>
            <a:normAutofit fontScale="90000"/>
          </a:bodyPr>
          <a:lstStyle/>
          <a:p>
            <a:pPr lvl="0" algn="ctr"/>
            <a:r>
              <a:rPr lang="en-US" sz="3100" b="1" dirty="0" smtClean="0">
                <a:solidFill>
                  <a:srgbClr val="030697"/>
                </a:solidFill>
                <a:latin typeface="+mn-lt"/>
              </a:rPr>
              <a:t/>
            </a:r>
            <a:br>
              <a:rPr lang="en-US" sz="3100" b="1" dirty="0" smtClean="0">
                <a:solidFill>
                  <a:srgbClr val="030697"/>
                </a:solidFill>
                <a:latin typeface="+mn-lt"/>
              </a:rPr>
            </a:br>
            <a:r>
              <a:rPr lang="en-US" sz="3100" b="1" dirty="0" smtClean="0">
                <a:solidFill>
                  <a:srgbClr val="030697"/>
                </a:solidFill>
                <a:latin typeface="+mn-lt"/>
              </a:rPr>
              <a:t/>
            </a:r>
            <a:br>
              <a:rPr lang="en-US" sz="3100" b="1" dirty="0" smtClean="0">
                <a:solidFill>
                  <a:srgbClr val="030697"/>
                </a:solidFill>
                <a:latin typeface="+mn-lt"/>
              </a:rPr>
            </a:br>
            <a:r>
              <a:rPr lang="en-US" sz="3300" b="1" i="1" dirty="0" smtClean="0">
                <a:solidFill>
                  <a:srgbClr val="030697"/>
                </a:solidFill>
                <a:latin typeface="+mn-lt"/>
              </a:rPr>
              <a:t>Antrim Truck Centre Ltd. v. Ontario (Transportation) </a:t>
            </a:r>
            <a:r>
              <a:rPr lang="en-US" sz="3300" b="1" dirty="0" smtClean="0">
                <a:solidFill>
                  <a:srgbClr val="030697"/>
                </a:solidFill>
                <a:latin typeface="+mn-lt"/>
              </a:rPr>
              <a:t/>
            </a:r>
            <a:br>
              <a:rPr lang="en-US" sz="3300" b="1" dirty="0" smtClean="0">
                <a:solidFill>
                  <a:srgbClr val="030697"/>
                </a:solidFill>
                <a:latin typeface="+mn-lt"/>
              </a:rPr>
            </a:br>
            <a:r>
              <a:rPr lang="en-CA" sz="3300" dirty="0" smtClean="0">
                <a:solidFill>
                  <a:srgbClr val="030697"/>
                </a:solidFill>
                <a:latin typeface="+mn-lt"/>
              </a:rPr>
              <a:t>2013 </a:t>
            </a:r>
            <a:r>
              <a:rPr lang="en-CA" sz="3300" dirty="0">
                <a:solidFill>
                  <a:srgbClr val="030697"/>
                </a:solidFill>
                <a:latin typeface="+mn-lt"/>
              </a:rPr>
              <a:t>SCC </a:t>
            </a:r>
            <a:r>
              <a:rPr lang="en-CA" sz="3300" dirty="0" smtClean="0">
                <a:solidFill>
                  <a:srgbClr val="030697"/>
                </a:solidFill>
                <a:latin typeface="+mn-lt"/>
              </a:rPr>
              <a:t>13, [2013]1 S.C.R. 594 </a:t>
            </a:r>
            <a:r>
              <a:rPr lang="en-CA" dirty="0"/>
              <a:t/>
            </a:r>
            <a:br>
              <a:rPr lang="en-CA" dirty="0"/>
            </a:br>
            <a:r>
              <a:rPr lang="en-CA" dirty="0"/>
              <a:t/>
            </a:r>
            <a:br>
              <a:rPr lang="en-CA" dirty="0"/>
            </a:br>
            <a:endParaRPr lang="en-CA" dirty="0"/>
          </a:p>
        </p:txBody>
      </p:sp>
      <p:sp>
        <p:nvSpPr>
          <p:cNvPr id="3" name="Content Placeholder 2"/>
          <p:cNvSpPr>
            <a:spLocks noGrp="1"/>
          </p:cNvSpPr>
          <p:nvPr>
            <p:ph idx="1"/>
          </p:nvPr>
        </p:nvSpPr>
        <p:spPr>
          <a:xfrm>
            <a:off x="838200" y="1398905"/>
            <a:ext cx="10515600" cy="4351338"/>
          </a:xfrm>
        </p:spPr>
        <p:txBody>
          <a:bodyPr>
            <a:normAutofit/>
          </a:bodyPr>
          <a:lstStyle/>
          <a:p>
            <a:pPr marL="0" indent="0">
              <a:buNone/>
            </a:pPr>
            <a:r>
              <a:rPr lang="en-CA" sz="2000" dirty="0" smtClean="0">
                <a:solidFill>
                  <a:srgbClr val="030697"/>
                </a:solidFill>
              </a:rPr>
              <a:t>BACKGROUND:</a:t>
            </a:r>
          </a:p>
          <a:p>
            <a:r>
              <a:rPr lang="en-CA" sz="1900" dirty="0" smtClean="0"/>
              <a:t>A </a:t>
            </a:r>
            <a:r>
              <a:rPr lang="en-CA" sz="1900" dirty="0"/>
              <a:t>c</a:t>
            </a:r>
            <a:r>
              <a:rPr lang="en-CA" sz="1900" dirty="0" smtClean="0"/>
              <a:t>laim for injurious affection arising from the Ontario Ministry of Transportation’s construction of a new Highway 417 near Ottawa, which rerouting traffic away from  Highway 17 and the owner’s truck stop, effectively putting the operation out of business at its existing location. </a:t>
            </a:r>
            <a:endParaRPr lang="en-CA" sz="1900" dirty="0"/>
          </a:p>
          <a:p>
            <a:pPr marL="0" indent="0">
              <a:buNone/>
            </a:pPr>
            <a:r>
              <a:rPr lang="en-US" sz="2000" dirty="0">
                <a:solidFill>
                  <a:srgbClr val="030697"/>
                </a:solidFill>
              </a:rPr>
              <a:t>DECISION</a:t>
            </a:r>
            <a:r>
              <a:rPr lang="en-US" sz="2000" dirty="0" smtClean="0">
                <a:solidFill>
                  <a:srgbClr val="030697"/>
                </a:solidFill>
              </a:rPr>
              <a:t>:</a:t>
            </a:r>
          </a:p>
          <a:p>
            <a:r>
              <a:rPr lang="en-CA" sz="1900" dirty="0" smtClean="0"/>
              <a:t>The Supreme Court uninanimously decided that the truck </a:t>
            </a:r>
            <a:r>
              <a:rPr lang="en-CA" sz="1900" dirty="0"/>
              <a:t>stop owners were entitled to damages for injurious </a:t>
            </a:r>
            <a:r>
              <a:rPr lang="en-CA" sz="1900" dirty="0" smtClean="0"/>
              <a:t>affection on the basis that the statutory </a:t>
            </a:r>
            <a:r>
              <a:rPr lang="en-CA" sz="1900" dirty="0"/>
              <a:t>requirements to recover damages for injurious affection </a:t>
            </a:r>
            <a:r>
              <a:rPr lang="en-CA" sz="1900" dirty="0" smtClean="0"/>
              <a:t> where no land is taken were </a:t>
            </a:r>
            <a:r>
              <a:rPr lang="en-CA" sz="1900" dirty="0"/>
              <a:t>met: (</a:t>
            </a:r>
            <a:r>
              <a:rPr lang="en-CA" sz="1900" dirty="0" err="1"/>
              <a:t>i</a:t>
            </a:r>
            <a:r>
              <a:rPr lang="en-CA" sz="1900" dirty="0"/>
              <a:t>) the damage resulted from action taken under statutory authority; (ii) the action would give rise to liability but for the statutory authority; and (iii) the damage resulted from the construction and not the use of the works. </a:t>
            </a:r>
            <a:endParaRPr lang="en-CA" sz="1900" dirty="0" smtClean="0"/>
          </a:p>
          <a:p>
            <a:r>
              <a:rPr lang="en-CA" sz="1900" dirty="0" smtClean="0"/>
              <a:t>The Ministry’s interference with the owner’s use and </a:t>
            </a:r>
            <a:r>
              <a:rPr lang="en-CA" sz="1900" dirty="0"/>
              <a:t>enjoyment of </a:t>
            </a:r>
            <a:r>
              <a:rPr lang="en-CA" sz="1900" dirty="0" smtClean="0"/>
              <a:t>land met the test for private nuisance as it was both </a:t>
            </a:r>
            <a:r>
              <a:rPr lang="en-CA" sz="1900" dirty="0"/>
              <a:t>substantial </a:t>
            </a:r>
            <a:r>
              <a:rPr lang="en-CA" sz="1900" i="1" dirty="0"/>
              <a:t>and</a:t>
            </a:r>
            <a:r>
              <a:rPr lang="en-CA" sz="1900" dirty="0"/>
              <a:t> unreasonable. </a:t>
            </a:r>
          </a:p>
          <a:p>
            <a:endParaRPr lang="en-US" sz="2000" dirty="0">
              <a:solidFill>
                <a:srgbClr val="030697"/>
              </a:solidFill>
            </a:endParaRPr>
          </a:p>
          <a:p>
            <a:pPr marL="0" indent="0">
              <a:buNone/>
            </a:pPr>
            <a:endParaRPr lang="en-CA" dirty="0" smtClean="0"/>
          </a:p>
          <a:p>
            <a:pPr marL="0" indent="0">
              <a:buNone/>
            </a:pPr>
            <a:endParaRPr lang="en-CA" dirty="0" smtClean="0"/>
          </a:p>
          <a:p>
            <a:endParaRPr lang="en-CA" dirty="0"/>
          </a:p>
        </p:txBody>
      </p:sp>
    </p:spTree>
    <p:extLst>
      <p:ext uri="{BB962C8B-B14F-4D97-AF65-F5344CB8AC3E}">
        <p14:creationId xmlns:p14="http://schemas.microsoft.com/office/powerpoint/2010/main" val="9367472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600" b="1" i="1" dirty="0" smtClean="0">
                <a:solidFill>
                  <a:srgbClr val="030697"/>
                </a:solidFill>
                <a:latin typeface="+mn-lt"/>
              </a:rPr>
              <a:t/>
            </a:r>
            <a:br>
              <a:rPr lang="en-US" sz="3600" b="1" i="1" dirty="0" smtClean="0">
                <a:solidFill>
                  <a:srgbClr val="030697"/>
                </a:solidFill>
                <a:latin typeface="+mn-lt"/>
              </a:rPr>
            </a:br>
            <a:r>
              <a:rPr lang="en-US" sz="3300" b="1" i="1" dirty="0" err="1" smtClean="0">
                <a:solidFill>
                  <a:srgbClr val="030697"/>
                </a:solidFill>
                <a:latin typeface="+mn-lt"/>
              </a:rPr>
              <a:t>Vincorp</a:t>
            </a:r>
            <a:r>
              <a:rPr lang="en-US" sz="3300" b="1" i="1" dirty="0" smtClean="0">
                <a:solidFill>
                  <a:srgbClr val="030697"/>
                </a:solidFill>
                <a:latin typeface="+mn-lt"/>
              </a:rPr>
              <a:t> Financial Ltd. v. Oxford (County)</a:t>
            </a:r>
            <a:r>
              <a:rPr lang="en-CA" sz="3300" b="1" dirty="0" smtClean="0">
                <a:solidFill>
                  <a:srgbClr val="030697"/>
                </a:solidFill>
                <a:latin typeface="+mn-lt"/>
              </a:rPr>
              <a:t> </a:t>
            </a:r>
            <a:br>
              <a:rPr lang="en-CA" sz="3300" b="1" dirty="0" smtClean="0">
                <a:solidFill>
                  <a:srgbClr val="030697"/>
                </a:solidFill>
                <a:latin typeface="+mn-lt"/>
              </a:rPr>
            </a:br>
            <a:r>
              <a:rPr lang="en-US" sz="3300" dirty="0" smtClean="0">
                <a:solidFill>
                  <a:srgbClr val="030697"/>
                </a:solidFill>
                <a:latin typeface="+mn-lt"/>
              </a:rPr>
              <a:t>2014 ONCA 876, 113 L.C.R. 77</a:t>
            </a:r>
            <a:r>
              <a:rPr lang="en-US" sz="2200" b="1" i="1" dirty="0" smtClean="0">
                <a:solidFill>
                  <a:srgbClr val="030697"/>
                </a:solidFill>
              </a:rPr>
              <a:t/>
            </a:r>
            <a:br>
              <a:rPr lang="en-US" sz="2200" b="1" i="1" dirty="0" smtClean="0">
                <a:solidFill>
                  <a:srgbClr val="030697"/>
                </a:solidFill>
              </a:rPr>
            </a:br>
            <a:r>
              <a:rPr lang="en-US" sz="2200" b="1" i="1" dirty="0">
                <a:solidFill>
                  <a:srgbClr val="030697"/>
                </a:solidFill>
                <a:latin typeface="+mn-lt"/>
              </a:rPr>
              <a:t>Valid public purpose </a:t>
            </a:r>
            <a:r>
              <a:rPr lang="en-US" sz="1600" b="1" dirty="0">
                <a:solidFill>
                  <a:srgbClr val="030697"/>
                </a:solidFill>
                <a:latin typeface="+mn-lt"/>
                <a:ea typeface="Wingdings"/>
                <a:cs typeface="Wingdings"/>
                <a:sym typeface="Wingdings"/>
              </a:rPr>
              <a:t></a:t>
            </a:r>
            <a:r>
              <a:rPr lang="en-US" sz="2200" b="1" i="1" dirty="0" smtClean="0">
                <a:solidFill>
                  <a:srgbClr val="030697"/>
                </a:solidFill>
                <a:latin typeface="+mn-lt"/>
              </a:rPr>
              <a:t> </a:t>
            </a:r>
            <a:r>
              <a:rPr lang="en-US" sz="2200" b="1" i="1" dirty="0">
                <a:solidFill>
                  <a:srgbClr val="030697"/>
                </a:solidFill>
                <a:latin typeface="+mn-lt"/>
              </a:rPr>
              <a:t>P</a:t>
            </a:r>
            <a:r>
              <a:rPr lang="en-US" sz="2200" b="1" i="1" dirty="0" smtClean="0">
                <a:solidFill>
                  <a:srgbClr val="030697"/>
                </a:solidFill>
                <a:latin typeface="+mn-lt"/>
              </a:rPr>
              <a:t>owers </a:t>
            </a:r>
            <a:r>
              <a:rPr lang="en-US" sz="2200" b="1" i="1" dirty="0">
                <a:solidFill>
                  <a:srgbClr val="030697"/>
                </a:solidFill>
                <a:latin typeface="+mn-lt"/>
              </a:rPr>
              <a:t>of a municipal corporation</a:t>
            </a:r>
            <a:r>
              <a:rPr lang="en-CA" sz="2800" dirty="0"/>
              <a:t/>
            </a:r>
            <a:br>
              <a:rPr lang="en-CA" sz="2800" dirty="0"/>
            </a:br>
            <a:r>
              <a:rPr lang="en-CA" sz="3200" b="1" i="1" dirty="0"/>
              <a:t/>
            </a:r>
            <a:br>
              <a:rPr lang="en-CA" sz="3200" b="1" i="1" dirty="0"/>
            </a:br>
            <a:endParaRPr lang="en-CA" sz="3200" dirty="0">
              <a:latin typeface="+mn-lt"/>
            </a:endParaRPr>
          </a:p>
        </p:txBody>
      </p:sp>
      <p:sp>
        <p:nvSpPr>
          <p:cNvPr id="3" name="Content Placeholder 2"/>
          <p:cNvSpPr>
            <a:spLocks noGrp="1"/>
          </p:cNvSpPr>
          <p:nvPr>
            <p:ph idx="1"/>
          </p:nvPr>
        </p:nvSpPr>
        <p:spPr>
          <a:xfrm>
            <a:off x="838200" y="1363259"/>
            <a:ext cx="10628870" cy="4351338"/>
          </a:xfrm>
        </p:spPr>
        <p:txBody>
          <a:bodyPr>
            <a:normAutofit/>
          </a:bodyPr>
          <a:lstStyle/>
          <a:p>
            <a:pPr marL="0" indent="0">
              <a:buNone/>
            </a:pPr>
            <a:r>
              <a:rPr lang="en-CA" sz="1800" dirty="0" smtClean="0">
                <a:solidFill>
                  <a:srgbClr val="030697"/>
                </a:solidFill>
              </a:rPr>
              <a:t>BACKGROUND:</a:t>
            </a:r>
          </a:p>
          <a:p>
            <a:pPr algn="just"/>
            <a:r>
              <a:rPr lang="en-CA" sz="1800" dirty="0" smtClean="0"/>
              <a:t>An action brought by a landowner and mortgagee of a shopping mall expropriated by the County of Oxford and later transferred to Toyota Motor Manufacturing North America Inc. to build a car manufacturing plant.</a:t>
            </a:r>
          </a:p>
          <a:p>
            <a:pPr algn="just"/>
            <a:r>
              <a:rPr lang="en-CA" sz="1800" dirty="0" smtClean="0"/>
              <a:t>The owners claimed that the County’s expropriation </a:t>
            </a:r>
            <a:r>
              <a:rPr lang="en-CA" sz="1800" dirty="0"/>
              <a:t>and </a:t>
            </a:r>
            <a:r>
              <a:rPr lang="en-CA" sz="1800" dirty="0" smtClean="0"/>
              <a:t>subsequent </a:t>
            </a:r>
            <a:r>
              <a:rPr lang="en-CA" sz="1800" dirty="0"/>
              <a:t>sale of the lands </a:t>
            </a:r>
            <a:r>
              <a:rPr lang="en-CA" sz="1800" dirty="0" smtClean="0"/>
              <a:t>to Toyota: (</a:t>
            </a:r>
            <a:r>
              <a:rPr lang="en-CA" sz="1800" dirty="0" err="1" smtClean="0"/>
              <a:t>i</a:t>
            </a:r>
            <a:r>
              <a:rPr lang="en-CA" sz="1800" dirty="0" smtClean="0"/>
              <a:t>) conferred </a:t>
            </a:r>
            <a:r>
              <a:rPr lang="en-CA" sz="1800" dirty="0"/>
              <a:t>a “bonus” on the manufacturer contrary to the provisions of section 106 of the </a:t>
            </a:r>
            <a:r>
              <a:rPr lang="en-CA" sz="1800" i="1" dirty="0"/>
              <a:t>Municipal </a:t>
            </a:r>
            <a:r>
              <a:rPr lang="en-CA" sz="1800" i="1" dirty="0" smtClean="0"/>
              <a:t>Act</a:t>
            </a:r>
            <a:r>
              <a:rPr lang="en-CA" sz="1800" dirty="0" smtClean="0"/>
              <a:t>; (ii) </a:t>
            </a:r>
            <a:r>
              <a:rPr lang="en-US" sz="1800" dirty="0" smtClean="0"/>
              <a:t>was </a:t>
            </a:r>
            <a:r>
              <a:rPr lang="en-US" sz="1800" dirty="0"/>
              <a:t>illegal as it had been tainted by the concurrent agreement to sell the lands at the expropriated value; and (iii) </a:t>
            </a:r>
            <a:r>
              <a:rPr lang="en-US" sz="1800" dirty="0" smtClean="0"/>
              <a:t>amounted to trespass </a:t>
            </a:r>
            <a:r>
              <a:rPr lang="en-US" sz="1800" dirty="0"/>
              <a:t>for damages for the difference in </a:t>
            </a:r>
            <a:r>
              <a:rPr lang="en-US" sz="1800" dirty="0" smtClean="0"/>
              <a:t>value. </a:t>
            </a:r>
          </a:p>
          <a:p>
            <a:pPr marL="0" indent="0" algn="just">
              <a:buNone/>
            </a:pPr>
            <a:r>
              <a:rPr lang="en-CA" sz="1800" dirty="0" smtClean="0">
                <a:solidFill>
                  <a:srgbClr val="030697"/>
                </a:solidFill>
              </a:rPr>
              <a:t>DECISION: </a:t>
            </a:r>
          </a:p>
          <a:p>
            <a:pPr algn="just"/>
            <a:r>
              <a:rPr lang="en-CA" sz="1800" dirty="0">
                <a:solidFill>
                  <a:srgbClr val="030697"/>
                </a:solidFill>
              </a:rPr>
              <a:t> </a:t>
            </a:r>
            <a:r>
              <a:rPr lang="en-US" sz="1800" dirty="0"/>
              <a:t>The Court </a:t>
            </a:r>
            <a:r>
              <a:rPr lang="en-US" sz="1800" dirty="0" smtClean="0"/>
              <a:t>deferred </a:t>
            </a:r>
            <a:r>
              <a:rPr lang="en-US" sz="1800" dirty="0"/>
              <a:t>to the trial judge’s decision finding that </a:t>
            </a:r>
            <a:r>
              <a:rPr lang="en-US" sz="1800" dirty="0" smtClean="0"/>
              <a:t>a “bonus” had not been granted, there had been two </a:t>
            </a:r>
            <a:r>
              <a:rPr lang="en-US" sz="1800" dirty="0"/>
              <a:t>separate </a:t>
            </a:r>
            <a:r>
              <a:rPr lang="en-US" sz="1800" dirty="0" smtClean="0"/>
              <a:t>transactions, and the </a:t>
            </a:r>
            <a:r>
              <a:rPr lang="en-US" sz="1800" dirty="0"/>
              <a:t>transfer of the lands to </a:t>
            </a:r>
            <a:r>
              <a:rPr lang="en-US" sz="1800" dirty="0" smtClean="0"/>
              <a:t>Toyota was for a </a:t>
            </a:r>
            <a:r>
              <a:rPr lang="en-US" sz="1800" dirty="0"/>
              <a:t>valid municipal </a:t>
            </a:r>
            <a:r>
              <a:rPr lang="en-US" sz="1800" dirty="0" smtClean="0"/>
              <a:t>purpose stating: </a:t>
            </a:r>
            <a:endParaRPr lang="en-CA" sz="1800" dirty="0"/>
          </a:p>
          <a:p>
            <a:pPr marL="457200" lvl="1" indent="0" algn="just">
              <a:buNone/>
            </a:pPr>
            <a:r>
              <a:rPr lang="en-US" sz="1600" b="1" i="1" dirty="0"/>
              <a:t>…a compelling valid purpose (promotion of economic development), drove Oxford's decision to expropriate the mall lands and sell this land to Toyota for the expropriation price. The fact that the mall lands were transferred to Toyota for the expropriation price does not change the validity of the expropriation power that was </a:t>
            </a:r>
            <a:r>
              <a:rPr lang="en-US" sz="1600" b="1" i="1" dirty="0" smtClean="0"/>
              <a:t>exercised. </a:t>
            </a:r>
            <a:r>
              <a:rPr lang="en-US" sz="1600" dirty="0" smtClean="0"/>
              <a:t>[</a:t>
            </a:r>
            <a:r>
              <a:rPr lang="en-US" sz="1600" dirty="0"/>
              <a:t>e</a:t>
            </a:r>
            <a:r>
              <a:rPr lang="en-US" sz="1600" dirty="0" smtClean="0"/>
              <a:t>mphasis added](para. 11)</a:t>
            </a:r>
            <a:endParaRPr lang="en-CA" sz="1600" dirty="0"/>
          </a:p>
          <a:p>
            <a:endParaRPr lang="en-CA" sz="2000" dirty="0" smtClean="0">
              <a:solidFill>
                <a:srgbClr val="030697"/>
              </a:solidFill>
            </a:endParaRPr>
          </a:p>
        </p:txBody>
      </p:sp>
    </p:spTree>
    <p:extLst>
      <p:ext uri="{BB962C8B-B14F-4D97-AF65-F5344CB8AC3E}">
        <p14:creationId xmlns:p14="http://schemas.microsoft.com/office/powerpoint/2010/main" val="27464389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CA" sz="3200" b="1" dirty="0"/>
              <a:t/>
            </a:r>
            <a:br>
              <a:rPr lang="en-CA" sz="3200" b="1" dirty="0"/>
            </a:br>
            <a:r>
              <a:rPr lang="en-US" sz="3300" b="1" i="1" dirty="0">
                <a:solidFill>
                  <a:srgbClr val="030697"/>
                </a:solidFill>
                <a:latin typeface="+mn-lt"/>
              </a:rPr>
              <a:t>R. Jordan Greenhouses Ltd. v. Grimsby (Town)</a:t>
            </a:r>
            <a:r>
              <a:rPr lang="en-CA" sz="3300" dirty="0">
                <a:solidFill>
                  <a:srgbClr val="030697"/>
                </a:solidFill>
                <a:latin typeface="+mn-lt"/>
              </a:rPr>
              <a:t/>
            </a:r>
            <a:br>
              <a:rPr lang="en-CA" sz="3300" dirty="0">
                <a:solidFill>
                  <a:srgbClr val="030697"/>
                </a:solidFill>
                <a:latin typeface="+mn-lt"/>
              </a:rPr>
            </a:br>
            <a:r>
              <a:rPr lang="en-CA" sz="3300" dirty="0">
                <a:solidFill>
                  <a:srgbClr val="030697"/>
                </a:solidFill>
                <a:latin typeface="+mn-lt"/>
              </a:rPr>
              <a:t>[2015] </a:t>
            </a:r>
            <a:r>
              <a:rPr lang="en-CA" sz="3300" dirty="0" smtClean="0">
                <a:solidFill>
                  <a:srgbClr val="030697"/>
                </a:solidFill>
                <a:latin typeface="+mn-lt"/>
              </a:rPr>
              <a:t>O.M.B.D</a:t>
            </a:r>
            <a:r>
              <a:rPr lang="en-CA" sz="3300" dirty="0">
                <a:solidFill>
                  <a:srgbClr val="030697"/>
                </a:solidFill>
                <a:latin typeface="+mn-lt"/>
              </a:rPr>
              <a:t>. No. 95, 2015 </a:t>
            </a:r>
            <a:r>
              <a:rPr lang="en-CA" sz="3300" dirty="0" err="1">
                <a:solidFill>
                  <a:srgbClr val="030697"/>
                </a:solidFill>
                <a:latin typeface="+mn-lt"/>
              </a:rPr>
              <a:t>CarswellOnt</a:t>
            </a:r>
            <a:r>
              <a:rPr lang="en-CA" sz="3300" dirty="0">
                <a:solidFill>
                  <a:srgbClr val="030697"/>
                </a:solidFill>
                <a:latin typeface="+mn-lt"/>
              </a:rPr>
              <a:t> 2187</a:t>
            </a:r>
            <a:r>
              <a:rPr lang="en-CA" dirty="0">
                <a:solidFill>
                  <a:srgbClr val="030697"/>
                </a:solidFill>
                <a:latin typeface="+mn-lt"/>
              </a:rPr>
              <a:t/>
            </a:r>
            <a:br>
              <a:rPr lang="en-CA" dirty="0">
                <a:solidFill>
                  <a:srgbClr val="030697"/>
                </a:solidFill>
                <a:latin typeface="+mn-lt"/>
              </a:rPr>
            </a:br>
            <a:r>
              <a:rPr lang="en-US" sz="2200" b="1" i="1" dirty="0">
                <a:solidFill>
                  <a:srgbClr val="030697"/>
                </a:solidFill>
                <a:latin typeface="+mn-lt"/>
              </a:rPr>
              <a:t>Compensation </a:t>
            </a:r>
            <a:r>
              <a:rPr lang="en-US" sz="1800" b="1" dirty="0">
                <a:solidFill>
                  <a:srgbClr val="030697"/>
                </a:solidFill>
                <a:latin typeface="+mn-lt"/>
                <a:ea typeface="Wingdings"/>
                <a:cs typeface="Wingdings"/>
                <a:sym typeface="Wingdings"/>
              </a:rPr>
              <a:t></a:t>
            </a:r>
            <a:r>
              <a:rPr lang="en-US" sz="2200" b="1" i="1" dirty="0" smtClean="0">
                <a:solidFill>
                  <a:srgbClr val="030697"/>
                </a:solidFill>
                <a:latin typeface="+mn-lt"/>
              </a:rPr>
              <a:t> </a:t>
            </a:r>
            <a:r>
              <a:rPr lang="en-US" sz="2200" b="1" i="1" dirty="0">
                <a:solidFill>
                  <a:srgbClr val="030697"/>
                </a:solidFill>
                <a:latin typeface="+mn-lt"/>
              </a:rPr>
              <a:t>I</a:t>
            </a:r>
            <a:r>
              <a:rPr lang="en-US" sz="2200" b="1" i="1" dirty="0" smtClean="0">
                <a:solidFill>
                  <a:srgbClr val="030697"/>
                </a:solidFill>
                <a:latin typeface="+mn-lt"/>
              </a:rPr>
              <a:t>njurious </a:t>
            </a:r>
            <a:r>
              <a:rPr lang="en-US" sz="2200" b="1" i="1" dirty="0">
                <a:solidFill>
                  <a:srgbClr val="030697"/>
                </a:solidFill>
                <a:latin typeface="+mn-lt"/>
              </a:rPr>
              <a:t>affection where no land taken</a:t>
            </a:r>
            <a:r>
              <a:rPr lang="en-CA" dirty="0"/>
              <a:t/>
            </a:r>
            <a:br>
              <a:rPr lang="en-CA" dirty="0"/>
            </a:br>
            <a:endParaRPr lang="en-CA" dirty="0"/>
          </a:p>
        </p:txBody>
      </p:sp>
      <p:sp>
        <p:nvSpPr>
          <p:cNvPr id="3" name="Content Placeholder 2"/>
          <p:cNvSpPr>
            <a:spLocks noGrp="1"/>
          </p:cNvSpPr>
          <p:nvPr>
            <p:ph idx="1"/>
          </p:nvPr>
        </p:nvSpPr>
        <p:spPr>
          <a:xfrm>
            <a:off x="777240" y="1553528"/>
            <a:ext cx="10637520" cy="4351338"/>
          </a:xfrm>
        </p:spPr>
        <p:txBody>
          <a:bodyPr>
            <a:normAutofit/>
          </a:bodyPr>
          <a:lstStyle/>
          <a:p>
            <a:pPr marL="0" indent="0">
              <a:buNone/>
            </a:pPr>
            <a:r>
              <a:rPr lang="en-CA" sz="2000" dirty="0" smtClean="0">
                <a:solidFill>
                  <a:srgbClr val="030697"/>
                </a:solidFill>
              </a:rPr>
              <a:t>BACKGROUND:</a:t>
            </a:r>
          </a:p>
          <a:p>
            <a:r>
              <a:rPr lang="en-CA" sz="1900" dirty="0" smtClean="0"/>
              <a:t>Owner of greenhouse and garden centre brought claim for injurious affection resulting from road and sewer works undertaken by the Town of Grimsby. The Town’s works within the right-of-way of the adjacent roadway impeded access to the retail business. </a:t>
            </a:r>
            <a:endParaRPr lang="en-CA" sz="1400" dirty="0" smtClean="0"/>
          </a:p>
          <a:p>
            <a:pPr marL="0" indent="0">
              <a:buNone/>
            </a:pPr>
            <a:r>
              <a:rPr lang="en-CA" sz="2000" dirty="0" smtClean="0">
                <a:solidFill>
                  <a:srgbClr val="030697"/>
                </a:solidFill>
              </a:rPr>
              <a:t>DECISION:</a:t>
            </a:r>
          </a:p>
          <a:p>
            <a:pPr algn="just"/>
            <a:r>
              <a:rPr lang="en-CA" sz="1900" dirty="0" smtClean="0"/>
              <a:t>Applying the reasoning in </a:t>
            </a:r>
            <a:r>
              <a:rPr lang="en-CA" sz="1900" i="1" dirty="0" smtClean="0"/>
              <a:t>Antrim</a:t>
            </a:r>
            <a:r>
              <a:rPr lang="en-CA" sz="1900" dirty="0" smtClean="0"/>
              <a:t>, the Ontario Municipal Board determined that the owner had been injuriously affected by the Town’s works, which </a:t>
            </a:r>
            <a:r>
              <a:rPr lang="en-US" sz="1900" dirty="0" smtClean="0"/>
              <a:t>substantially and unreasonably </a:t>
            </a:r>
            <a:r>
              <a:rPr lang="en-US" sz="1900" dirty="0"/>
              <a:t>interfered with the owner’s use and enjoyment of the </a:t>
            </a:r>
            <a:r>
              <a:rPr lang="en-US" sz="1900" dirty="0" smtClean="0"/>
              <a:t>lands.</a:t>
            </a:r>
          </a:p>
          <a:p>
            <a:pPr algn="just"/>
            <a:r>
              <a:rPr lang="en-US" sz="1900" dirty="0" smtClean="0"/>
              <a:t>This </a:t>
            </a:r>
            <a:r>
              <a:rPr lang="en-US" sz="1900" dirty="0"/>
              <a:t>was evidenced by the fact that the Town had initiated a</a:t>
            </a:r>
            <a:r>
              <a:rPr lang="en-US" sz="1900" dirty="0" smtClean="0"/>
              <a:t> </a:t>
            </a:r>
            <a:r>
              <a:rPr lang="en-US" sz="1900" dirty="0"/>
              <a:t>sewer construction program that commenced in the spring months of the year, which was the busiest season for the </a:t>
            </a:r>
            <a:r>
              <a:rPr lang="en-US" sz="1900" dirty="0" smtClean="0"/>
              <a:t>greenhouse. The business depended on vehicular traffic and was significantly impacted by the lengthy construction and closure of at least one lane of the entire road for two weeks.</a:t>
            </a:r>
            <a:endParaRPr lang="en-CA" sz="1900" dirty="0" smtClean="0"/>
          </a:p>
        </p:txBody>
      </p:sp>
    </p:spTree>
    <p:extLst>
      <p:ext uri="{BB962C8B-B14F-4D97-AF65-F5344CB8AC3E}">
        <p14:creationId xmlns:p14="http://schemas.microsoft.com/office/powerpoint/2010/main" val="13613634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300" b="1" i="1" dirty="0">
                <a:solidFill>
                  <a:srgbClr val="030697"/>
                </a:solidFill>
                <a:latin typeface="+mn-lt"/>
              </a:rPr>
              <a:t>Dartmouth Crossing Ltd., </a:t>
            </a:r>
            <a:r>
              <a:rPr lang="en-US" sz="3300" b="1" i="1" dirty="0" smtClean="0">
                <a:solidFill>
                  <a:srgbClr val="030697"/>
                </a:solidFill>
                <a:latin typeface="+mn-lt"/>
              </a:rPr>
              <a:t>Re</a:t>
            </a:r>
            <a:r>
              <a:rPr lang="en-US" sz="3300" b="1" dirty="0" smtClean="0">
                <a:solidFill>
                  <a:srgbClr val="030697"/>
                </a:solidFill>
                <a:latin typeface="+mn-lt"/>
              </a:rPr>
              <a:t/>
            </a:r>
            <a:br>
              <a:rPr lang="en-US" sz="3300" b="1" dirty="0" smtClean="0">
                <a:solidFill>
                  <a:srgbClr val="030697"/>
                </a:solidFill>
                <a:latin typeface="+mn-lt"/>
              </a:rPr>
            </a:br>
            <a:r>
              <a:rPr lang="en-US" sz="3300" dirty="0" smtClean="0">
                <a:solidFill>
                  <a:srgbClr val="030697"/>
                </a:solidFill>
                <a:latin typeface="+mn-lt"/>
              </a:rPr>
              <a:t>2015 </a:t>
            </a:r>
            <a:r>
              <a:rPr lang="en-US" sz="3300" dirty="0">
                <a:solidFill>
                  <a:srgbClr val="030697"/>
                </a:solidFill>
                <a:latin typeface="+mn-lt"/>
              </a:rPr>
              <a:t>NSUARB </a:t>
            </a:r>
            <a:r>
              <a:rPr lang="en-US" sz="3300" dirty="0" smtClean="0">
                <a:solidFill>
                  <a:srgbClr val="030697"/>
                </a:solidFill>
                <a:latin typeface="+mn-lt"/>
              </a:rPr>
              <a:t>48, </a:t>
            </a:r>
            <a:r>
              <a:rPr lang="en-US" sz="3300" dirty="0">
                <a:solidFill>
                  <a:srgbClr val="030697"/>
                </a:solidFill>
                <a:latin typeface="+mn-lt"/>
              </a:rPr>
              <a:t>2015 </a:t>
            </a:r>
            <a:r>
              <a:rPr lang="en-US" sz="3300" dirty="0" err="1">
                <a:solidFill>
                  <a:srgbClr val="030697"/>
                </a:solidFill>
                <a:latin typeface="+mn-lt"/>
              </a:rPr>
              <a:t>CarswellNS</a:t>
            </a:r>
            <a:r>
              <a:rPr lang="en-US" sz="3300" dirty="0">
                <a:solidFill>
                  <a:srgbClr val="030697"/>
                </a:solidFill>
                <a:latin typeface="+mn-lt"/>
              </a:rPr>
              <a:t> 204</a:t>
            </a:r>
            <a:r>
              <a:rPr lang="en-US" sz="3600" dirty="0" smtClean="0">
                <a:solidFill>
                  <a:srgbClr val="030697"/>
                </a:solidFill>
                <a:latin typeface="+mn-lt"/>
              </a:rPr>
              <a:t/>
            </a:r>
            <a:br>
              <a:rPr lang="en-US" sz="3600" dirty="0" smtClean="0">
                <a:solidFill>
                  <a:srgbClr val="030697"/>
                </a:solidFill>
                <a:latin typeface="+mn-lt"/>
              </a:rPr>
            </a:br>
            <a:r>
              <a:rPr lang="en-US" sz="2200" b="1" i="1" dirty="0">
                <a:solidFill>
                  <a:srgbClr val="030697"/>
                </a:solidFill>
                <a:latin typeface="+mn-lt"/>
                <a:sym typeface="Wingdings"/>
              </a:rPr>
              <a:t>Injurious affection</a:t>
            </a:r>
            <a:r>
              <a:rPr lang="en-US" sz="2200" b="1" i="1" dirty="0">
                <a:solidFill>
                  <a:srgbClr val="030697"/>
                </a:solidFill>
                <a:latin typeface="+mn-lt"/>
              </a:rPr>
              <a:t> </a:t>
            </a:r>
            <a:r>
              <a:rPr lang="en-US" sz="1600" b="1" dirty="0">
                <a:solidFill>
                  <a:srgbClr val="030697"/>
                </a:solidFill>
                <a:latin typeface="+mn-lt"/>
                <a:ea typeface="Wingdings"/>
                <a:cs typeface="Wingdings"/>
                <a:sym typeface="Wingdings"/>
              </a:rPr>
              <a:t></a:t>
            </a:r>
            <a:r>
              <a:rPr lang="en-US" sz="2200" b="1" dirty="0">
                <a:solidFill>
                  <a:srgbClr val="030697"/>
                </a:solidFill>
                <a:latin typeface="+mn-lt"/>
                <a:ea typeface="Wingdings"/>
                <a:cs typeface="Wingdings"/>
                <a:sym typeface="Wingdings"/>
              </a:rPr>
              <a:t> </a:t>
            </a:r>
            <a:r>
              <a:rPr lang="en-US" sz="2200" b="1" i="1" dirty="0" smtClean="0">
                <a:solidFill>
                  <a:srgbClr val="030697"/>
                </a:solidFill>
                <a:latin typeface="+mn-lt"/>
                <a:ea typeface="Wingdings"/>
                <a:cs typeface="Wingdings"/>
                <a:sym typeface="Wingdings"/>
              </a:rPr>
              <a:t>Limitations </a:t>
            </a:r>
            <a:r>
              <a:rPr lang="en-US" sz="2200" b="1" i="1" dirty="0">
                <a:solidFill>
                  <a:srgbClr val="030697"/>
                </a:solidFill>
                <a:latin typeface="+mn-lt"/>
                <a:ea typeface="Wingdings"/>
                <a:cs typeface="Wingdings"/>
                <a:sym typeface="Wingdings"/>
              </a:rPr>
              <a:t>period </a:t>
            </a:r>
            <a:r>
              <a:rPr lang="en-US" sz="1600" b="1" dirty="0">
                <a:solidFill>
                  <a:srgbClr val="030697"/>
                </a:solidFill>
                <a:latin typeface="+mn-lt"/>
                <a:ea typeface="Wingdings"/>
                <a:cs typeface="Wingdings"/>
                <a:sym typeface="Wingdings"/>
              </a:rPr>
              <a:t></a:t>
            </a:r>
            <a:r>
              <a:rPr lang="en-US" sz="2200" b="1" dirty="0">
                <a:solidFill>
                  <a:srgbClr val="030697"/>
                </a:solidFill>
                <a:latin typeface="+mn-lt"/>
                <a:ea typeface="Wingdings"/>
                <a:cs typeface="Wingdings"/>
                <a:sym typeface="Wingdings"/>
              </a:rPr>
              <a:t> </a:t>
            </a:r>
            <a:r>
              <a:rPr lang="en-US" sz="2200" b="1" i="1" dirty="0">
                <a:solidFill>
                  <a:srgbClr val="030697"/>
                </a:solidFill>
                <a:latin typeface="+mn-lt"/>
              </a:rPr>
              <a:t>Particulars</a:t>
            </a:r>
            <a:r>
              <a:rPr lang="en-CA" sz="2800" b="1" i="1" dirty="0"/>
              <a:t/>
            </a:r>
            <a:br>
              <a:rPr lang="en-CA" sz="2800" b="1" i="1" dirty="0"/>
            </a:br>
            <a:endParaRPr lang="en-US" sz="2800" dirty="0">
              <a:solidFill>
                <a:srgbClr val="030697"/>
              </a:solidFill>
              <a:latin typeface="+mn-lt"/>
            </a:endParaRPr>
          </a:p>
        </p:txBody>
      </p:sp>
      <p:sp>
        <p:nvSpPr>
          <p:cNvPr id="5" name="Content Placeholder 4"/>
          <p:cNvSpPr>
            <a:spLocks noGrp="1"/>
          </p:cNvSpPr>
          <p:nvPr>
            <p:ph idx="1"/>
          </p:nvPr>
        </p:nvSpPr>
        <p:spPr>
          <a:xfrm>
            <a:off x="838200" y="1447388"/>
            <a:ext cx="10515600" cy="4607655"/>
          </a:xfrm>
        </p:spPr>
        <p:txBody>
          <a:bodyPr>
            <a:normAutofit/>
          </a:bodyPr>
          <a:lstStyle/>
          <a:p>
            <a:pPr marL="0" indent="0">
              <a:buNone/>
            </a:pPr>
            <a:r>
              <a:rPr lang="en-US" sz="2000" dirty="0" smtClean="0">
                <a:solidFill>
                  <a:srgbClr val="030697"/>
                </a:solidFill>
              </a:rPr>
              <a:t>BACKGROUND:</a:t>
            </a:r>
          </a:p>
          <a:p>
            <a:pPr>
              <a:buFont typeface="Wingdings" panose="05000000000000000000" pitchFamily="2" charset="2"/>
              <a:buChar char="§"/>
            </a:pPr>
            <a:r>
              <a:rPr lang="en-US" sz="1900" dirty="0" smtClean="0"/>
              <a:t>The Halifax Regional Municipality expropriated several easements for sewer construction in the area of Dartmouth Crossing and Burnside Industrial Park. The expropriations eliminated a strip of trees, which  functioned as a buffer between the adjoining highway and a planned residential development. </a:t>
            </a:r>
          </a:p>
          <a:p>
            <a:pPr>
              <a:buFont typeface="Wingdings" panose="05000000000000000000" pitchFamily="2" charset="2"/>
              <a:buChar char="§"/>
            </a:pPr>
            <a:r>
              <a:rPr lang="en-US" sz="1900" dirty="0" smtClean="0"/>
              <a:t>The owner’s </a:t>
            </a:r>
            <a:r>
              <a:rPr lang="en-US" sz="1900" dirty="0"/>
              <a:t>c</a:t>
            </a:r>
            <a:r>
              <a:rPr lang="en-US" sz="1900" dirty="0" smtClean="0"/>
              <a:t>laim for injurious affection was denied by the Municipality on the basis that the owner had failed to provide “particulars” within the one-year limitation period set out in section 31(1) of the Nova Scotia </a:t>
            </a:r>
            <a:r>
              <a:rPr lang="en-US" sz="1900" i="1" dirty="0" smtClean="0"/>
              <a:t>Expropriation Act</a:t>
            </a:r>
            <a:r>
              <a:rPr lang="en-US" sz="1900" dirty="0" smtClean="0"/>
              <a:t>, </a:t>
            </a:r>
            <a:r>
              <a:rPr lang="en-CA" sz="1800" dirty="0" smtClean="0"/>
              <a:t>R.S.N.S</a:t>
            </a:r>
            <a:r>
              <a:rPr lang="en-CA" sz="1800" dirty="0"/>
              <a:t>. 1989, c. </a:t>
            </a:r>
            <a:r>
              <a:rPr lang="en-CA" sz="1800" dirty="0" smtClean="0"/>
              <a:t>156:</a:t>
            </a:r>
          </a:p>
          <a:p>
            <a:pPr>
              <a:buFont typeface="Wingdings" panose="05000000000000000000" pitchFamily="2" charset="2"/>
              <a:buChar char="§"/>
            </a:pPr>
            <a:endParaRPr lang="en-CA" sz="1200" dirty="0">
              <a:solidFill>
                <a:srgbClr val="030697"/>
              </a:solidFill>
            </a:endParaRPr>
          </a:p>
          <a:p>
            <a:pPr marL="0" indent="0">
              <a:spcBef>
                <a:spcPts val="0"/>
              </a:spcBef>
              <a:buNone/>
            </a:pPr>
            <a:r>
              <a:rPr lang="en-CA" sz="1800" b="1" i="1" dirty="0" smtClean="0"/>
              <a:t>	Procedure </a:t>
            </a:r>
            <a:r>
              <a:rPr lang="en-CA" sz="1800" b="1" i="1" dirty="0"/>
              <a:t>for claim for injurious affection</a:t>
            </a:r>
          </a:p>
          <a:p>
            <a:pPr marL="0" indent="0">
              <a:buNone/>
            </a:pPr>
            <a:r>
              <a:rPr lang="en-CA" sz="1800" dirty="0" smtClean="0"/>
              <a:t>	31 </a:t>
            </a:r>
            <a:r>
              <a:rPr lang="en-CA" sz="1800" dirty="0"/>
              <a:t>(1) Subject to subsection (2), </a:t>
            </a:r>
            <a:r>
              <a:rPr lang="en-CA" sz="1800" u="sng" dirty="0"/>
              <a:t>a claim for compensation for injurious affection shall be made by the </a:t>
            </a:r>
            <a:r>
              <a:rPr lang="en-CA" sz="1800" dirty="0" smtClean="0"/>
              <a:t>	</a:t>
            </a:r>
            <a:r>
              <a:rPr lang="en-CA" sz="1800" u="sng" dirty="0" smtClean="0"/>
              <a:t>person </a:t>
            </a:r>
            <a:r>
              <a:rPr lang="en-CA" sz="1800" u="sng" dirty="0"/>
              <a:t>suffering the damage or loss in writing with particulars of the claim within one year after the </a:t>
            </a:r>
            <a:r>
              <a:rPr lang="en-CA" sz="1800" dirty="0" smtClean="0"/>
              <a:t>	</a:t>
            </a:r>
            <a:r>
              <a:rPr lang="en-CA" sz="1800" u="sng" dirty="0" smtClean="0"/>
              <a:t>damage </a:t>
            </a:r>
            <a:r>
              <a:rPr lang="en-CA" sz="1800" u="sng" dirty="0"/>
              <a:t>was sustained or after it became known to him, and, if not so made, the right to </a:t>
            </a:r>
            <a:r>
              <a:rPr lang="en-CA" sz="1800" dirty="0"/>
              <a:t>	</a:t>
            </a:r>
            <a:r>
              <a:rPr lang="en-CA" sz="1800" dirty="0" smtClean="0"/>
              <a:t>	</a:t>
            </a:r>
            <a:r>
              <a:rPr lang="en-CA" sz="1800" u="sng" dirty="0" smtClean="0"/>
              <a:t>compensation </a:t>
            </a:r>
            <a:r>
              <a:rPr lang="en-CA" sz="1800" u="sng" dirty="0"/>
              <a:t>is forever barred</a:t>
            </a:r>
            <a:r>
              <a:rPr lang="en-CA" sz="1800" dirty="0"/>
              <a:t>. [emphasis added].</a:t>
            </a:r>
            <a:endParaRPr lang="en-CA" sz="1800" i="1" dirty="0">
              <a:solidFill>
                <a:srgbClr val="030697"/>
              </a:solidFill>
            </a:endParaRPr>
          </a:p>
          <a:p>
            <a:pPr lvl="1">
              <a:buFont typeface="Wingdings" panose="05000000000000000000" pitchFamily="2" charset="2"/>
              <a:buChar char="§"/>
            </a:pPr>
            <a:endParaRPr lang="en-US" dirty="0" smtClean="0"/>
          </a:p>
          <a:p>
            <a:pPr>
              <a:buFont typeface="Wingdings" panose="05000000000000000000" pitchFamily="2" charset="2"/>
              <a:buChar char="§"/>
            </a:pPr>
            <a:endParaRPr lang="en-CA" dirty="0"/>
          </a:p>
          <a:p>
            <a:pPr marL="0" indent="0" algn="ctr">
              <a:buNone/>
            </a:pPr>
            <a:endParaRPr lang="en-US" b="1" i="1" dirty="0">
              <a:solidFill>
                <a:srgbClr val="030697"/>
              </a:solidFill>
            </a:endParaRPr>
          </a:p>
        </p:txBody>
      </p:sp>
    </p:spTree>
    <p:extLst>
      <p:ext uri="{BB962C8B-B14F-4D97-AF65-F5344CB8AC3E}">
        <p14:creationId xmlns:p14="http://schemas.microsoft.com/office/powerpoint/2010/main" val="23678311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16692"/>
            <a:ext cx="10515600" cy="5460271"/>
          </a:xfrm>
        </p:spPr>
        <p:txBody>
          <a:bodyPr>
            <a:normAutofit/>
          </a:bodyPr>
          <a:lstStyle/>
          <a:p>
            <a:pPr marL="0" indent="0">
              <a:buNone/>
            </a:pPr>
            <a:r>
              <a:rPr lang="en-US" sz="2000" dirty="0" smtClean="0">
                <a:solidFill>
                  <a:srgbClr val="030697"/>
                </a:solidFill>
              </a:rPr>
              <a:t>DECISION:</a:t>
            </a:r>
          </a:p>
          <a:p>
            <a:pPr marL="0" indent="0">
              <a:buNone/>
            </a:pPr>
            <a:r>
              <a:rPr lang="en-US" sz="1900" dirty="0" smtClean="0"/>
              <a:t>The Board stated that: </a:t>
            </a:r>
          </a:p>
          <a:p>
            <a:pPr marL="0" indent="0">
              <a:buNone/>
            </a:pPr>
            <a:r>
              <a:rPr lang="en-CA" sz="1900" i="1" dirty="0" smtClean="0"/>
              <a:t>	…having </a:t>
            </a:r>
            <a:r>
              <a:rPr lang="en-CA" sz="1900" i="1" dirty="0"/>
              <a:t>reviewed the legislation and case law (most especially from the </a:t>
            </a:r>
            <a:r>
              <a:rPr lang="en-CA" sz="1900" i="1" dirty="0" smtClean="0"/>
              <a:t>Ontario Superior 	Court </a:t>
            </a:r>
            <a:r>
              <a:rPr lang="en-CA" sz="1900" i="1" dirty="0"/>
              <a:t>of Justice and the Supreme Court of Canada), </a:t>
            </a:r>
            <a:r>
              <a:rPr lang="en-CA" sz="1900" i="1" dirty="0" smtClean="0"/>
              <a:t>[the Board]concludes </a:t>
            </a:r>
            <a:r>
              <a:rPr lang="en-CA" sz="1900" i="1" dirty="0"/>
              <a:t>that s. 31(1), </a:t>
            </a:r>
            <a:r>
              <a:rPr lang="en-CA" sz="1900" i="1" dirty="0" smtClean="0"/>
              <a:t>properly 	interpreted</a:t>
            </a:r>
            <a:r>
              <a:rPr lang="en-CA" sz="1900" i="1" dirty="0"/>
              <a:t>, </a:t>
            </a:r>
            <a:r>
              <a:rPr lang="en-CA" sz="1900" i="1" dirty="0" smtClean="0"/>
              <a:t>requires </a:t>
            </a:r>
            <a:r>
              <a:rPr lang="en-CA" sz="1900" i="1" dirty="0"/>
              <a:t>only that a claimant disclose to the expropriating authority (in this </a:t>
            </a:r>
            <a:r>
              <a:rPr lang="en-CA" sz="1900" i="1" dirty="0" smtClean="0"/>
              <a:t>	case</a:t>
            </a:r>
            <a:r>
              <a:rPr lang="en-CA" sz="1900" i="1" dirty="0"/>
              <a:t>, HRM) sufficient </a:t>
            </a:r>
            <a:r>
              <a:rPr lang="en-CA" sz="1900" i="1" dirty="0" smtClean="0"/>
              <a:t>information:</a:t>
            </a:r>
          </a:p>
          <a:p>
            <a:pPr lvl="3"/>
            <a:r>
              <a:rPr lang="en-CA" sz="1900" i="1" u="sng" dirty="0" smtClean="0"/>
              <a:t> </a:t>
            </a:r>
            <a:r>
              <a:rPr lang="en-CA" sz="1900" b="1" i="1" u="sng" dirty="0"/>
              <a:t>to inform the expropriating authority of the existence of the claim;</a:t>
            </a:r>
          </a:p>
          <a:p>
            <a:pPr lvl="3"/>
            <a:r>
              <a:rPr lang="en-CA" sz="1900" b="1" i="1" u="sng" dirty="0" smtClean="0"/>
              <a:t>to </a:t>
            </a:r>
            <a:r>
              <a:rPr lang="en-CA" sz="1900" b="1" i="1" u="sng" dirty="0"/>
              <a:t>inform the expropriating authority of the nature of the claim;</a:t>
            </a:r>
          </a:p>
          <a:p>
            <a:pPr lvl="3"/>
            <a:r>
              <a:rPr lang="en-CA" sz="1900" b="1" i="1" u="sng" dirty="0" smtClean="0"/>
              <a:t>to </a:t>
            </a:r>
            <a:r>
              <a:rPr lang="en-CA" sz="1900" b="1" i="1" u="sng" dirty="0"/>
              <a:t>allow for preservation of evidence</a:t>
            </a:r>
            <a:r>
              <a:rPr lang="en-CA" sz="1900" b="1" i="1" u="sng" dirty="0" smtClean="0"/>
              <a:t>.</a:t>
            </a:r>
            <a:endParaRPr lang="en-CA" sz="1400" i="1" u="sng" dirty="0" smtClean="0"/>
          </a:p>
          <a:p>
            <a:pPr marL="0" indent="0">
              <a:buNone/>
            </a:pPr>
            <a:r>
              <a:rPr lang="en-CA" sz="1900" i="1" dirty="0"/>
              <a:t>	</a:t>
            </a:r>
            <a:r>
              <a:rPr lang="en-CA" sz="1900" i="1" dirty="0" smtClean="0"/>
              <a:t>The </a:t>
            </a:r>
            <a:r>
              <a:rPr lang="en-CA" sz="1900" i="1" dirty="0"/>
              <a:t>Board finds, as a matter of fact and law, that DCL disclosed sufficient information to </a:t>
            </a:r>
            <a:r>
              <a:rPr lang="en-CA" sz="1900" i="1" dirty="0" smtClean="0"/>
              <a:t>	meet </a:t>
            </a:r>
            <a:r>
              <a:rPr lang="en-CA" sz="1900" i="1" dirty="0"/>
              <a:t>that standard. For greater certainty, the Board finds that DCL complied with s. 31(1) of </a:t>
            </a:r>
            <a:r>
              <a:rPr lang="en-CA" sz="1900" i="1" dirty="0" smtClean="0"/>
              <a:t>	the</a:t>
            </a:r>
            <a:r>
              <a:rPr lang="en-CA" sz="1900" i="1" dirty="0"/>
              <a:t> Act</a:t>
            </a:r>
            <a:r>
              <a:rPr lang="en-CA" sz="1900" i="1" dirty="0" smtClean="0"/>
              <a:t>. </a:t>
            </a:r>
            <a:r>
              <a:rPr lang="en-CA" sz="1900" dirty="0" smtClean="0"/>
              <a:t>[emphasis added] (paras. 186-187)</a:t>
            </a:r>
            <a:endParaRPr lang="en-CA" sz="1900" dirty="0"/>
          </a:p>
          <a:p>
            <a:pPr marL="0" indent="0">
              <a:buNone/>
            </a:pPr>
            <a:endParaRPr lang="en-US" dirty="0" smtClean="0">
              <a:solidFill>
                <a:srgbClr val="030697"/>
              </a:solidFill>
            </a:endParaRPr>
          </a:p>
        </p:txBody>
      </p:sp>
    </p:spTree>
    <p:extLst>
      <p:ext uri="{BB962C8B-B14F-4D97-AF65-F5344CB8AC3E}">
        <p14:creationId xmlns:p14="http://schemas.microsoft.com/office/powerpoint/2010/main" val="10559492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i="1" dirty="0"/>
              <a:t> </a:t>
            </a:r>
            <a:r>
              <a:rPr lang="en-CA" dirty="0"/>
              <a:t/>
            </a:r>
            <a:br>
              <a:rPr lang="en-CA" dirty="0"/>
            </a:br>
            <a:r>
              <a:rPr lang="en-CA" dirty="0" smtClean="0"/>
              <a:t/>
            </a:r>
            <a:br>
              <a:rPr lang="en-CA" dirty="0" smtClean="0"/>
            </a:br>
            <a:r>
              <a:rPr lang="en-US" sz="3300" b="1" i="1" dirty="0" smtClean="0">
                <a:solidFill>
                  <a:srgbClr val="030697"/>
                </a:solidFill>
                <a:latin typeface="+mn-lt"/>
              </a:rPr>
              <a:t>Willies </a:t>
            </a:r>
            <a:r>
              <a:rPr lang="en-US" sz="3300" b="1" i="1" dirty="0">
                <a:solidFill>
                  <a:srgbClr val="030697"/>
                </a:solidFill>
                <a:latin typeface="+mn-lt"/>
              </a:rPr>
              <a:t>Car &amp; Van Wash Ltd. v. Simcoe (County)</a:t>
            </a:r>
            <a:r>
              <a:rPr lang="en-CA" sz="3300" dirty="0">
                <a:solidFill>
                  <a:srgbClr val="030697"/>
                </a:solidFill>
                <a:latin typeface="+mn-lt"/>
              </a:rPr>
              <a:t/>
            </a:r>
            <a:br>
              <a:rPr lang="en-CA" sz="3300" dirty="0">
                <a:solidFill>
                  <a:srgbClr val="030697"/>
                </a:solidFill>
                <a:latin typeface="+mn-lt"/>
              </a:rPr>
            </a:br>
            <a:r>
              <a:rPr lang="en-US" sz="3300" dirty="0">
                <a:solidFill>
                  <a:srgbClr val="030697"/>
                </a:solidFill>
                <a:latin typeface="+mn-lt"/>
              </a:rPr>
              <a:t>2015 </a:t>
            </a:r>
            <a:r>
              <a:rPr lang="en-US" sz="3300" dirty="0" err="1">
                <a:solidFill>
                  <a:srgbClr val="030697"/>
                </a:solidFill>
                <a:latin typeface="+mn-lt"/>
              </a:rPr>
              <a:t>CarswellOnt</a:t>
            </a:r>
            <a:r>
              <a:rPr lang="en-US" sz="3300" dirty="0">
                <a:solidFill>
                  <a:srgbClr val="030697"/>
                </a:solidFill>
                <a:latin typeface="+mn-lt"/>
              </a:rPr>
              <a:t> 7573, 115 </a:t>
            </a:r>
            <a:r>
              <a:rPr lang="en-US" sz="3300" dirty="0" smtClean="0">
                <a:solidFill>
                  <a:srgbClr val="030697"/>
                </a:solidFill>
                <a:latin typeface="+mn-lt"/>
              </a:rPr>
              <a:t>L.C.R. 39 (OMB)</a:t>
            </a:r>
            <a:r>
              <a:rPr lang="en-US" sz="3600" dirty="0" smtClean="0">
                <a:solidFill>
                  <a:srgbClr val="030697"/>
                </a:solidFill>
                <a:latin typeface="+mn-lt"/>
              </a:rPr>
              <a:t/>
            </a:r>
            <a:br>
              <a:rPr lang="en-US" sz="3600" dirty="0" smtClean="0">
                <a:solidFill>
                  <a:srgbClr val="030697"/>
                </a:solidFill>
                <a:latin typeface="+mn-lt"/>
              </a:rPr>
            </a:br>
            <a:r>
              <a:rPr lang="en-US" sz="2200" b="1" i="1" dirty="0">
                <a:solidFill>
                  <a:srgbClr val="030697"/>
                </a:solidFill>
              </a:rPr>
              <a:t>Injurious affection  </a:t>
            </a:r>
            <a:r>
              <a:rPr lang="en-US" sz="1600" b="1" dirty="0">
                <a:solidFill>
                  <a:srgbClr val="030697"/>
                </a:solidFill>
                <a:ea typeface="Wingdings"/>
                <a:cs typeface="Wingdings"/>
                <a:sym typeface="Wingdings"/>
              </a:rPr>
              <a:t></a:t>
            </a:r>
            <a:r>
              <a:rPr lang="en-US" sz="2200" b="1" i="1" dirty="0">
                <a:solidFill>
                  <a:srgbClr val="030697"/>
                </a:solidFill>
              </a:rPr>
              <a:t> </a:t>
            </a:r>
            <a:r>
              <a:rPr lang="en-US" sz="2200" b="1" i="1" dirty="0" smtClean="0">
                <a:solidFill>
                  <a:srgbClr val="030697"/>
                </a:solidFill>
              </a:rPr>
              <a:t> </a:t>
            </a:r>
            <a:r>
              <a:rPr lang="en-US" sz="2200" b="1" i="1" dirty="0">
                <a:solidFill>
                  <a:srgbClr val="030697"/>
                </a:solidFill>
              </a:rPr>
              <a:t>L</a:t>
            </a:r>
            <a:r>
              <a:rPr lang="en-US" sz="2200" b="1" i="1" dirty="0" smtClean="0">
                <a:solidFill>
                  <a:srgbClr val="030697"/>
                </a:solidFill>
              </a:rPr>
              <a:t>imitation </a:t>
            </a:r>
            <a:r>
              <a:rPr lang="en-US" sz="2200" b="1" i="1" dirty="0">
                <a:solidFill>
                  <a:srgbClr val="030697"/>
                </a:solidFill>
              </a:rPr>
              <a:t>period  </a:t>
            </a:r>
            <a:r>
              <a:rPr lang="en-US" sz="1600" b="1" dirty="0">
                <a:solidFill>
                  <a:srgbClr val="030697"/>
                </a:solidFill>
                <a:ea typeface="Wingdings"/>
                <a:cs typeface="Wingdings"/>
                <a:sym typeface="Wingdings"/>
              </a:rPr>
              <a:t></a:t>
            </a:r>
            <a:r>
              <a:rPr lang="en-US" sz="1600" b="1" i="1" dirty="0">
                <a:solidFill>
                  <a:srgbClr val="030697"/>
                </a:solidFill>
              </a:rPr>
              <a:t> </a:t>
            </a:r>
            <a:r>
              <a:rPr lang="en-US" sz="2200" b="1" i="1" dirty="0" smtClean="0">
                <a:solidFill>
                  <a:srgbClr val="030697"/>
                </a:solidFill>
              </a:rPr>
              <a:t> </a:t>
            </a:r>
            <a:r>
              <a:rPr lang="en-US" sz="2200" b="1" i="1" dirty="0">
                <a:solidFill>
                  <a:srgbClr val="030697"/>
                </a:solidFill>
              </a:rPr>
              <a:t>N</a:t>
            </a:r>
            <a:r>
              <a:rPr lang="en-US" sz="2200" b="1" i="1" dirty="0" smtClean="0">
                <a:solidFill>
                  <a:srgbClr val="030697"/>
                </a:solidFill>
              </a:rPr>
              <a:t>o </a:t>
            </a:r>
            <a:r>
              <a:rPr lang="en-US" sz="2200" b="1" i="1" dirty="0">
                <a:solidFill>
                  <a:srgbClr val="030697"/>
                </a:solidFill>
              </a:rPr>
              <a:t>land taken</a:t>
            </a:r>
            <a:r>
              <a:rPr lang="en-CA" dirty="0"/>
              <a:t/>
            </a:r>
            <a:br>
              <a:rPr lang="en-CA" dirty="0"/>
            </a:br>
            <a:r>
              <a:rPr lang="en-CA" dirty="0"/>
              <a:t/>
            </a:r>
            <a:br>
              <a:rPr lang="en-CA" dirty="0"/>
            </a:br>
            <a:endParaRPr lang="en-CA" dirty="0"/>
          </a:p>
        </p:txBody>
      </p:sp>
      <p:sp>
        <p:nvSpPr>
          <p:cNvPr id="3" name="Content Placeholder 2"/>
          <p:cNvSpPr>
            <a:spLocks noGrp="1"/>
          </p:cNvSpPr>
          <p:nvPr>
            <p:ph idx="1"/>
          </p:nvPr>
        </p:nvSpPr>
        <p:spPr>
          <a:xfrm>
            <a:off x="838200" y="1449148"/>
            <a:ext cx="10515600" cy="4351338"/>
          </a:xfrm>
        </p:spPr>
        <p:txBody>
          <a:bodyPr>
            <a:normAutofit/>
          </a:bodyPr>
          <a:lstStyle/>
          <a:p>
            <a:pPr marL="0" indent="0" algn="just">
              <a:buNone/>
            </a:pPr>
            <a:r>
              <a:rPr lang="en-CA" sz="2000" b="1" dirty="0" smtClean="0">
                <a:solidFill>
                  <a:srgbClr val="030697"/>
                </a:solidFill>
              </a:rPr>
              <a:t>BACKGROUND:</a:t>
            </a:r>
          </a:p>
          <a:p>
            <a:pPr algn="just"/>
            <a:r>
              <a:rPr lang="en-CA" sz="1900" dirty="0" smtClean="0"/>
              <a:t>A claim for injurious affection brought by the owner of a car wash located </a:t>
            </a:r>
            <a:r>
              <a:rPr lang="en-US" sz="1900" dirty="0" smtClean="0"/>
              <a:t>near County </a:t>
            </a:r>
            <a:r>
              <a:rPr lang="en-US" sz="1900" dirty="0"/>
              <a:t>Road </a:t>
            </a:r>
            <a:r>
              <a:rPr lang="en-US" sz="1900" dirty="0" smtClean="0"/>
              <a:t>10 in Alliston, </a:t>
            </a:r>
            <a:r>
              <a:rPr lang="en-US" sz="1900" dirty="0"/>
              <a:t>an access road which served as the principle entrance to the area Honda Automotive Manufacturing Plant. </a:t>
            </a:r>
            <a:r>
              <a:rPr lang="en-US" sz="1900" dirty="0" smtClean="0"/>
              <a:t>The access road was eventually rerouted and conveyed </a:t>
            </a:r>
            <a:r>
              <a:rPr lang="en-US" sz="1900" dirty="0"/>
              <a:t>to </a:t>
            </a:r>
            <a:r>
              <a:rPr lang="en-US" sz="1900" dirty="0" smtClean="0"/>
              <a:t>Honda.</a:t>
            </a:r>
          </a:p>
          <a:p>
            <a:pPr algn="just"/>
            <a:r>
              <a:rPr lang="en-US" sz="1900" dirty="0" smtClean="0"/>
              <a:t>The </a:t>
            </a:r>
            <a:r>
              <a:rPr lang="en-US" sz="1900" dirty="0"/>
              <a:t>owner </a:t>
            </a:r>
            <a:r>
              <a:rPr lang="en-US" sz="1900" dirty="0" smtClean="0"/>
              <a:t>alleged </a:t>
            </a:r>
            <a:r>
              <a:rPr lang="en-US" sz="1900" dirty="0"/>
              <a:t>that the realignment of County </a:t>
            </a:r>
            <a:r>
              <a:rPr lang="en-US" sz="1900" dirty="0" smtClean="0"/>
              <a:t>Road 10 led </a:t>
            </a:r>
            <a:r>
              <a:rPr lang="en-US" sz="1900" dirty="0"/>
              <a:t>to a significant decrease in traffic passing by the car wash, which in turn </a:t>
            </a:r>
            <a:r>
              <a:rPr lang="en-US" sz="1900" dirty="0" smtClean="0"/>
              <a:t>decreased business.</a:t>
            </a:r>
            <a:r>
              <a:rPr lang="en-US" sz="1900" dirty="0"/>
              <a:t> The </a:t>
            </a:r>
            <a:r>
              <a:rPr lang="en-US" sz="1900" dirty="0" smtClean="0"/>
              <a:t>County responded by arguing </a:t>
            </a:r>
            <a:r>
              <a:rPr lang="en-US" sz="1900" dirty="0"/>
              <a:t>that the claim was </a:t>
            </a:r>
            <a:r>
              <a:rPr lang="en-US" sz="1900" dirty="0" smtClean="0"/>
              <a:t>statute barred because it had </a:t>
            </a:r>
            <a:r>
              <a:rPr lang="en-US" sz="1900" dirty="0"/>
              <a:t>not been raised within the </a:t>
            </a:r>
            <a:r>
              <a:rPr lang="en-US" sz="1900" dirty="0" smtClean="0"/>
              <a:t>one-year limitation period.</a:t>
            </a:r>
            <a:endParaRPr lang="en-CA" sz="1900" dirty="0" smtClean="0"/>
          </a:p>
          <a:p>
            <a:pPr marL="0" indent="0" algn="just">
              <a:buNone/>
            </a:pPr>
            <a:r>
              <a:rPr lang="en-CA" sz="2000" b="1" dirty="0" smtClean="0">
                <a:solidFill>
                  <a:srgbClr val="030697"/>
                </a:solidFill>
              </a:rPr>
              <a:t>DECISION:</a:t>
            </a:r>
          </a:p>
          <a:p>
            <a:pPr algn="just"/>
            <a:r>
              <a:rPr lang="en-CA" sz="1900" dirty="0" smtClean="0"/>
              <a:t>The Board determined that it would consider the claim even though it was outside the one-year limitation period. But ultimately found </a:t>
            </a:r>
            <a:r>
              <a:rPr lang="en-US" sz="1900" dirty="0" smtClean="0"/>
              <a:t>that the alleged losses were not the </a:t>
            </a:r>
            <a:r>
              <a:rPr lang="en-US" sz="1900" dirty="0"/>
              <a:t>result of the construction of the </a:t>
            </a:r>
            <a:r>
              <a:rPr lang="en-US" sz="1900" dirty="0" smtClean="0"/>
              <a:t>works or rerouting of the road.  Rather the decline </a:t>
            </a:r>
            <a:r>
              <a:rPr lang="en-US" sz="1900" dirty="0"/>
              <a:t>in the number of car washes was more likely caused by other factors such as economic decline and reduced consumer </a:t>
            </a:r>
            <a:r>
              <a:rPr lang="en-US" sz="1900" dirty="0" smtClean="0"/>
              <a:t>spending.</a:t>
            </a:r>
            <a:endParaRPr lang="en-CA" sz="1900" dirty="0" smtClean="0"/>
          </a:p>
          <a:p>
            <a:endParaRPr lang="en-CA" sz="2000" dirty="0"/>
          </a:p>
        </p:txBody>
      </p:sp>
    </p:spTree>
    <p:extLst>
      <p:ext uri="{BB962C8B-B14F-4D97-AF65-F5344CB8AC3E}">
        <p14:creationId xmlns:p14="http://schemas.microsoft.com/office/powerpoint/2010/main" val="375971753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1346</TotalTime>
  <Words>1466</Words>
  <Application>Microsoft Office PowerPoint</Application>
  <PresentationFormat>Widescreen</PresentationFormat>
  <Paragraphs>88</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Wingdings</vt:lpstr>
      <vt:lpstr>Office Theme</vt:lpstr>
      <vt:lpstr>    Expropriation: The Legal Landscape Since Antrim  </vt:lpstr>
      <vt:lpstr>The Expropriation Process</vt:lpstr>
      <vt:lpstr>Compensation: Making the Owner "Whole" </vt:lpstr>
      <vt:lpstr>  Antrim Truck Centre Ltd. v. Ontario (Transportation)  2013 SCC 13, [2013]1 S.C.R. 594   </vt:lpstr>
      <vt:lpstr> Vincorp Financial Ltd. v. Oxford (County)  2014 ONCA 876, 113 L.C.R. 77 Valid public purpose  Powers of a municipal corporation  </vt:lpstr>
      <vt:lpstr> R. Jordan Greenhouses Ltd. v. Grimsby (Town) [2015] O.M.B.D. No. 95, 2015 CarswellOnt 2187 Compensation  Injurious affection where no land taken </vt:lpstr>
      <vt:lpstr>Dartmouth Crossing Ltd., Re 2015 NSUARB 48, 2015 CarswellNS 204 Injurious affection  Limitations period  Particulars </vt:lpstr>
      <vt:lpstr>PowerPoint Presentation</vt:lpstr>
      <vt:lpstr>   Willies Car &amp; Van Wash Ltd. v. Simcoe (County) 2015 CarswellOnt 7573, 115 L.C.R. 39 (OMB) Injurious affection    Limitation period    No land taken  </vt:lpstr>
      <vt:lpstr> Erbsville Road Development Inc. v.  Waterloo Region District School Board 2015 ONSC 5216, 260 ACWS (3d) 95 (Ont. Div. Ct.). Interest on compensation  </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Kathy Bocking</dc:creator>
  <cp:lastModifiedBy>Kathy Bocking</cp:lastModifiedBy>
  <cp:revision>125</cp:revision>
  <cp:lastPrinted>2016-02-04T15:34:26Z</cp:lastPrinted>
  <dcterms:created xsi:type="dcterms:W3CDTF">2015-10-16T02:55:00Z</dcterms:created>
  <dcterms:modified xsi:type="dcterms:W3CDTF">2016-02-08T16:21:06Z</dcterms:modified>
</cp:coreProperties>
</file>